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2" r:id="rId1"/>
  </p:sldMasterIdLst>
  <p:notesMasterIdLst>
    <p:notesMasterId r:id="rId178"/>
  </p:notesMasterIdLst>
  <p:handoutMasterIdLst>
    <p:handoutMasterId r:id="rId179"/>
  </p:handoutMasterIdLst>
  <p:sldIdLst>
    <p:sldId id="458" r:id="rId2"/>
    <p:sldId id="446" r:id="rId3"/>
    <p:sldId id="285" r:id="rId4"/>
    <p:sldId id="317" r:id="rId5"/>
    <p:sldId id="454" r:id="rId6"/>
    <p:sldId id="455" r:id="rId7"/>
    <p:sldId id="456" r:id="rId8"/>
    <p:sldId id="304" r:id="rId9"/>
    <p:sldId id="310" r:id="rId10"/>
    <p:sldId id="311" r:id="rId11"/>
    <p:sldId id="312" r:id="rId12"/>
    <p:sldId id="313" r:id="rId13"/>
    <p:sldId id="314" r:id="rId14"/>
    <p:sldId id="315" r:id="rId15"/>
    <p:sldId id="447" r:id="rId16"/>
    <p:sldId id="307" r:id="rId17"/>
    <p:sldId id="316" r:id="rId18"/>
    <p:sldId id="308" r:id="rId19"/>
    <p:sldId id="309" r:id="rId20"/>
    <p:sldId id="320" r:id="rId21"/>
    <p:sldId id="472" r:id="rId22"/>
    <p:sldId id="473" r:id="rId23"/>
    <p:sldId id="474" r:id="rId24"/>
    <p:sldId id="584" r:id="rId25"/>
    <p:sldId id="594" r:id="rId26"/>
    <p:sldId id="475" r:id="rId27"/>
    <p:sldId id="476" r:id="rId28"/>
    <p:sldId id="588" r:id="rId29"/>
    <p:sldId id="589" r:id="rId30"/>
    <p:sldId id="590" r:id="rId31"/>
    <p:sldId id="591" r:id="rId32"/>
    <p:sldId id="592" r:id="rId33"/>
    <p:sldId id="593" r:id="rId34"/>
    <p:sldId id="595" r:id="rId35"/>
    <p:sldId id="580" r:id="rId36"/>
    <p:sldId id="600" r:id="rId37"/>
    <p:sldId id="601" r:id="rId38"/>
    <p:sldId id="479" r:id="rId39"/>
    <p:sldId id="596" r:id="rId40"/>
    <p:sldId id="478" r:id="rId41"/>
    <p:sldId id="599" r:id="rId42"/>
    <p:sldId id="484" r:id="rId43"/>
    <p:sldId id="485" r:id="rId44"/>
    <p:sldId id="486" r:id="rId45"/>
    <p:sldId id="582" r:id="rId46"/>
    <p:sldId id="487" r:id="rId47"/>
    <p:sldId id="597" r:id="rId48"/>
    <p:sldId id="598" r:id="rId49"/>
    <p:sldId id="488" r:id="rId50"/>
    <p:sldId id="489" r:id="rId51"/>
    <p:sldId id="490" r:id="rId52"/>
    <p:sldId id="491" r:id="rId53"/>
    <p:sldId id="615" r:id="rId54"/>
    <p:sldId id="625" r:id="rId55"/>
    <p:sldId id="492" r:id="rId56"/>
    <p:sldId id="493" r:id="rId57"/>
    <p:sldId id="495" r:id="rId58"/>
    <p:sldId id="498" r:id="rId59"/>
    <p:sldId id="499" r:id="rId60"/>
    <p:sldId id="500" r:id="rId61"/>
    <p:sldId id="607" r:id="rId62"/>
    <p:sldId id="602" r:id="rId63"/>
    <p:sldId id="603" r:id="rId64"/>
    <p:sldId id="604" r:id="rId65"/>
    <p:sldId id="605" r:id="rId66"/>
    <p:sldId id="606" r:id="rId67"/>
    <p:sldId id="608" r:id="rId68"/>
    <p:sldId id="609" r:id="rId69"/>
    <p:sldId id="617" r:id="rId70"/>
    <p:sldId id="618" r:id="rId71"/>
    <p:sldId id="619" r:id="rId72"/>
    <p:sldId id="620" r:id="rId73"/>
    <p:sldId id="621" r:id="rId74"/>
    <p:sldId id="622" r:id="rId75"/>
    <p:sldId id="623" r:id="rId76"/>
    <p:sldId id="612" r:id="rId77"/>
    <p:sldId id="613" r:id="rId78"/>
    <p:sldId id="616" r:id="rId79"/>
    <p:sldId id="624" r:id="rId80"/>
    <p:sldId id="516" r:id="rId81"/>
    <p:sldId id="614" r:id="rId82"/>
    <p:sldId id="517" r:id="rId83"/>
    <p:sldId id="518" r:id="rId84"/>
    <p:sldId id="519" r:id="rId85"/>
    <p:sldId id="520" r:id="rId86"/>
    <p:sldId id="521" r:id="rId87"/>
    <p:sldId id="503" r:id="rId88"/>
    <p:sldId id="504" r:id="rId89"/>
    <p:sldId id="505" r:id="rId90"/>
    <p:sldId id="506" r:id="rId91"/>
    <p:sldId id="507" r:id="rId92"/>
    <p:sldId id="508" r:id="rId93"/>
    <p:sldId id="509" r:id="rId94"/>
    <p:sldId id="510" r:id="rId95"/>
    <p:sldId id="511" r:id="rId96"/>
    <p:sldId id="512" r:id="rId97"/>
    <p:sldId id="513" r:id="rId98"/>
    <p:sldId id="544" r:id="rId99"/>
    <p:sldId id="575" r:id="rId100"/>
    <p:sldId id="577" r:id="rId101"/>
    <p:sldId id="547" r:id="rId102"/>
    <p:sldId id="581" r:id="rId103"/>
    <p:sldId id="572" r:id="rId104"/>
    <p:sldId id="571" r:id="rId105"/>
    <p:sldId id="574" r:id="rId106"/>
    <p:sldId id="570" r:id="rId107"/>
    <p:sldId id="576" r:id="rId108"/>
    <p:sldId id="545" r:id="rId109"/>
    <p:sldId id="546" r:id="rId110"/>
    <p:sldId id="548" r:id="rId111"/>
    <p:sldId id="549" r:id="rId112"/>
    <p:sldId id="550" r:id="rId113"/>
    <p:sldId id="551" r:id="rId114"/>
    <p:sldId id="552" r:id="rId115"/>
    <p:sldId id="554" r:id="rId116"/>
    <p:sldId id="555" r:id="rId117"/>
    <p:sldId id="556" r:id="rId118"/>
    <p:sldId id="557" r:id="rId119"/>
    <p:sldId id="558" r:id="rId120"/>
    <p:sldId id="559" r:id="rId121"/>
    <p:sldId id="560" r:id="rId122"/>
    <p:sldId id="561" r:id="rId123"/>
    <p:sldId id="562" r:id="rId124"/>
    <p:sldId id="563" r:id="rId125"/>
    <p:sldId id="564" r:id="rId126"/>
    <p:sldId id="565" r:id="rId127"/>
    <p:sldId id="566" r:id="rId128"/>
    <p:sldId id="567" r:id="rId129"/>
    <p:sldId id="568" r:id="rId130"/>
    <p:sldId id="569" r:id="rId131"/>
    <p:sldId id="522" r:id="rId132"/>
    <p:sldId id="579" r:id="rId133"/>
    <p:sldId id="523" r:id="rId134"/>
    <p:sldId id="524" r:id="rId135"/>
    <p:sldId id="525" r:id="rId136"/>
    <p:sldId id="526" r:id="rId137"/>
    <p:sldId id="527" r:id="rId138"/>
    <p:sldId id="583" r:id="rId139"/>
    <p:sldId id="528" r:id="rId140"/>
    <p:sldId id="529" r:id="rId141"/>
    <p:sldId id="530" r:id="rId142"/>
    <p:sldId id="531" r:id="rId143"/>
    <p:sldId id="532" r:id="rId144"/>
    <p:sldId id="533" r:id="rId145"/>
    <p:sldId id="534" r:id="rId146"/>
    <p:sldId id="448" r:id="rId147"/>
    <p:sldId id="291" r:id="rId148"/>
    <p:sldId id="449" r:id="rId149"/>
    <p:sldId id="292" r:id="rId150"/>
    <p:sldId id="303" r:id="rId151"/>
    <p:sldId id="318" r:id="rId152"/>
    <p:sldId id="319" r:id="rId153"/>
    <p:sldId id="322" r:id="rId154"/>
    <p:sldId id="324" r:id="rId155"/>
    <p:sldId id="323" r:id="rId156"/>
    <p:sldId id="373" r:id="rId157"/>
    <p:sldId id="325" r:id="rId158"/>
    <p:sldId id="326" r:id="rId159"/>
    <p:sldId id="327" r:id="rId160"/>
    <p:sldId id="328" r:id="rId161"/>
    <p:sldId id="329" r:id="rId162"/>
    <p:sldId id="336" r:id="rId163"/>
    <p:sldId id="335" r:id="rId164"/>
    <p:sldId id="330" r:id="rId165"/>
    <p:sldId id="333" r:id="rId166"/>
    <p:sldId id="375" r:id="rId167"/>
    <p:sldId id="334" r:id="rId168"/>
    <p:sldId id="331" r:id="rId169"/>
    <p:sldId id="332" r:id="rId170"/>
    <p:sldId id="337" r:id="rId171"/>
    <p:sldId id="338" r:id="rId172"/>
    <p:sldId id="374" r:id="rId173"/>
    <p:sldId id="428" r:id="rId174"/>
    <p:sldId id="429" r:id="rId175"/>
    <p:sldId id="430" r:id="rId176"/>
    <p:sldId id="431" r:id="rId17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430" autoAdjust="0"/>
  </p:normalViewPr>
  <p:slideViewPr>
    <p:cSldViewPr>
      <p:cViewPr>
        <p:scale>
          <a:sx n="152" d="100"/>
          <a:sy n="152" d="100"/>
        </p:scale>
        <p:origin x="-392" y="1024"/>
      </p:cViewPr>
      <p:guideLst>
        <p:guide orient="horz" pos="432"/>
        <p:guide orient="horz" pos="864"/>
        <p:guide orient="horz" pos="1728"/>
        <p:guide orient="horz" pos="2592"/>
        <p:guide orient="horz" pos="3456"/>
        <p:guide orient="horz" pos="3888"/>
        <p:guide pos="414"/>
        <p:guide pos="822"/>
        <p:guide pos="1650"/>
        <p:guide pos="2466"/>
        <p:guide pos="3294"/>
        <p:guide pos="4110"/>
        <p:guide pos="4938"/>
        <p:guide pos="534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printerSettings" Target="printerSettings/printerSettings1.bin"/><Relationship Id="rId181" Type="http://schemas.openxmlformats.org/officeDocument/2006/relationships/presProps" Target="presProps.xml"/><Relationship Id="rId182"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theme" Target="theme/theme1.xml"/><Relationship Id="rId184" Type="http://schemas.openxmlformats.org/officeDocument/2006/relationships/tableStyles" Target="tableStyle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notesMaster" Target="notesMasters/notesMaster1.xml"/><Relationship Id="rId179" Type="http://schemas.openxmlformats.org/officeDocument/2006/relationships/handoutMaster" Target="handoutMasters/handoutMaster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714A70F-1FC8-8546-AFFF-D38F51DDC623}" type="datetimeFigureOut">
              <a:rPr lang="en-US" smtClean="0"/>
              <a:t>4/12/13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274EDFB-D912-F94D-983D-D8F152C9E2DB}" type="slidenum">
              <a:rPr lang="en-US" smtClean="0"/>
              <a:t>‹#›</a:t>
            </a:fld>
            <a:endParaRPr lang="en-US"/>
          </a:p>
        </p:txBody>
      </p:sp>
    </p:spTree>
    <p:extLst>
      <p:ext uri="{BB962C8B-B14F-4D97-AF65-F5344CB8AC3E}">
        <p14:creationId xmlns:p14="http://schemas.microsoft.com/office/powerpoint/2010/main" val="15699130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15DEBD07-B98A-0A45-AA93-9AD12FFD9406}" type="datetimeFigureOut">
              <a:rPr lang="en-US"/>
              <a:pPr>
                <a:defRPr/>
              </a:pPr>
              <a:t>4/12/13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9C146E0B-027A-BC42-980D-B936DE3990D1}" type="slidenum">
              <a:rPr lang="en-US"/>
              <a:pPr>
                <a:defRPr/>
              </a:pPr>
              <a:t>‹#›</a:t>
            </a:fld>
            <a:endParaRPr lang="en-US"/>
          </a:p>
        </p:txBody>
      </p:sp>
    </p:spTree>
    <p:extLst>
      <p:ext uri="{BB962C8B-B14F-4D97-AF65-F5344CB8AC3E}">
        <p14:creationId xmlns:p14="http://schemas.microsoft.com/office/powerpoint/2010/main" val="174148683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5</a:t>
            </a:fld>
            <a:endParaRPr lang="en-US"/>
          </a:p>
        </p:txBody>
      </p:sp>
    </p:spTree>
    <p:extLst>
      <p:ext uri="{BB962C8B-B14F-4D97-AF65-F5344CB8AC3E}">
        <p14:creationId xmlns:p14="http://schemas.microsoft.com/office/powerpoint/2010/main" val="2937692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26</a:t>
            </a:fld>
            <a:endParaRPr lang="en-US"/>
          </a:p>
        </p:txBody>
      </p:sp>
    </p:spTree>
    <p:extLst>
      <p:ext uri="{BB962C8B-B14F-4D97-AF65-F5344CB8AC3E}">
        <p14:creationId xmlns:p14="http://schemas.microsoft.com/office/powerpoint/2010/main" val="1082549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some</a:t>
            </a:r>
            <a:r>
              <a:rPr lang="en-US" baseline="0" dirty="0" smtClean="0"/>
              <a:t> screen shots</a:t>
            </a:r>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38</a:t>
            </a:fld>
            <a:endParaRPr lang="en-US"/>
          </a:p>
        </p:txBody>
      </p:sp>
    </p:spTree>
    <p:extLst>
      <p:ext uri="{BB962C8B-B14F-4D97-AF65-F5344CB8AC3E}">
        <p14:creationId xmlns:p14="http://schemas.microsoft.com/office/powerpoint/2010/main" val="2545846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some</a:t>
            </a:r>
            <a:r>
              <a:rPr lang="en-US" baseline="0" dirty="0" smtClean="0"/>
              <a:t> screen shots</a:t>
            </a:r>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39</a:t>
            </a:fld>
            <a:endParaRPr lang="en-US"/>
          </a:p>
        </p:txBody>
      </p:sp>
    </p:spTree>
    <p:extLst>
      <p:ext uri="{BB962C8B-B14F-4D97-AF65-F5344CB8AC3E}">
        <p14:creationId xmlns:p14="http://schemas.microsoft.com/office/powerpoint/2010/main" val="2545846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this is done without a filter component</a:t>
            </a:r>
            <a:r>
              <a:rPr lang="en-US" baseline="0" dirty="0" smtClean="0"/>
              <a:t> it defaults to </a:t>
            </a:r>
            <a:r>
              <a:rPr lang="en-US" baseline="0" dirty="0" err="1" smtClean="0"/>
              <a:t>resourceSynopsis</a:t>
            </a:r>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49</a:t>
            </a:fld>
            <a:endParaRPr lang="en-US"/>
          </a:p>
        </p:txBody>
      </p:sp>
    </p:spTree>
    <p:extLst>
      <p:ext uri="{BB962C8B-B14F-4D97-AF65-F5344CB8AC3E}">
        <p14:creationId xmlns:p14="http://schemas.microsoft.com/office/powerpoint/2010/main" val="1908860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Resolved</a:t>
            </a:r>
            <a:r>
              <a:rPr lang="en-US" baseline="0" dirty="0" smtClean="0"/>
              <a:t> value sets are a select set of value sets that are resolved and persisted on </a:t>
            </a:r>
            <a:r>
              <a:rPr lang="en-US" baseline="0" smtClean="0"/>
              <a:t>the service.</a:t>
            </a:r>
            <a:endParaRPr lang="en-US"/>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60</a:t>
            </a:fld>
            <a:endParaRPr lang="en-US"/>
          </a:p>
        </p:txBody>
      </p:sp>
    </p:spTree>
    <p:extLst>
      <p:ext uri="{BB962C8B-B14F-4D97-AF65-F5344CB8AC3E}">
        <p14:creationId xmlns:p14="http://schemas.microsoft.com/office/powerpoint/2010/main" val="11962764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Resolved</a:t>
            </a:r>
            <a:r>
              <a:rPr lang="en-US" baseline="0" dirty="0" smtClean="0"/>
              <a:t> value sets are a select set of value sets that are resolved and persisted on </a:t>
            </a:r>
            <a:r>
              <a:rPr lang="en-US" baseline="0" smtClean="0"/>
              <a:t>the service.</a:t>
            </a:r>
            <a:endParaRPr lang="en-US"/>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61</a:t>
            </a:fld>
            <a:endParaRPr lang="en-US"/>
          </a:p>
        </p:txBody>
      </p:sp>
    </p:spTree>
    <p:extLst>
      <p:ext uri="{BB962C8B-B14F-4D97-AF65-F5344CB8AC3E}">
        <p14:creationId xmlns:p14="http://schemas.microsoft.com/office/powerpoint/2010/main" val="11962764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TOP_NODE is the parent of all entities that don't have parents - it is intended to be the name of a virtual node - so children of TOP_NODE are all top level.  Same for BOTTOM.</a:t>
            </a:r>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72</a:t>
            </a:fld>
            <a:endParaRPr lang="en-US"/>
          </a:p>
        </p:txBody>
      </p:sp>
    </p:spTree>
    <p:extLst>
      <p:ext uri="{BB962C8B-B14F-4D97-AF65-F5344CB8AC3E}">
        <p14:creationId xmlns:p14="http://schemas.microsoft.com/office/powerpoint/2010/main" val="1462105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err="1" smtClean="0">
                <a:solidFill>
                  <a:schemeClr val="tx1"/>
                </a:solidFill>
                <a:effectLst/>
                <a:latin typeface="+mn-lt"/>
                <a:ea typeface="ＭＳ Ｐゴシック" charset="0"/>
                <a:cs typeface="ＭＳ Ｐゴシック" charset="0"/>
              </a:rPr>
              <a:t>associationID</a:t>
            </a:r>
            <a:r>
              <a:rPr lang="en-US" sz="1200" b="1" kern="1200" dirty="0" smtClean="0">
                <a:solidFill>
                  <a:schemeClr val="tx1"/>
                </a:solidFill>
                <a:effectLst/>
                <a:latin typeface="+mn-lt"/>
                <a:ea typeface="ＭＳ Ｐゴシック" charset="0"/>
                <a:cs typeface="ＭＳ Ｐゴシック" charset="0"/>
              </a:rPr>
              <a:t> </a:t>
            </a:r>
            <a:r>
              <a:rPr lang="en-US" sz="1200" kern="1200" dirty="0" smtClean="0">
                <a:solidFill>
                  <a:schemeClr val="tx1"/>
                </a:solidFill>
                <a:effectLst/>
                <a:latin typeface="+mn-lt"/>
                <a:ea typeface="ＭＳ Ｐゴシック" charset="0"/>
                <a:cs typeface="ＭＳ Ｐゴシック" charset="0"/>
              </a:rPr>
              <a:t>- the unique identifier of the association instance. </a:t>
            </a:r>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73</a:t>
            </a:fld>
            <a:endParaRPr lang="en-US"/>
          </a:p>
        </p:txBody>
      </p:sp>
    </p:spTree>
    <p:extLst>
      <p:ext uri="{BB962C8B-B14F-4D97-AF65-F5344CB8AC3E}">
        <p14:creationId xmlns:p14="http://schemas.microsoft.com/office/powerpoint/2010/main" val="6107408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(1/4/13 15:42) -----</a:t>
            </a:r>
          </a:p>
          <a:p>
            <a:r>
              <a:rPr lang="en-US"/>
              <a:t>Break here</a:t>
            </a:r>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80</a:t>
            </a:fld>
            <a:endParaRPr lang="en-US"/>
          </a:p>
        </p:txBody>
      </p:sp>
    </p:spTree>
    <p:extLst>
      <p:ext uri="{BB962C8B-B14F-4D97-AF65-F5344CB8AC3E}">
        <p14:creationId xmlns:p14="http://schemas.microsoft.com/office/powerpoint/2010/main" val="3835784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(1/4/13 15:42) -----</a:t>
            </a:r>
          </a:p>
          <a:p>
            <a:r>
              <a:rPr lang="en-US"/>
              <a:t>Break here</a:t>
            </a:r>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81</a:t>
            </a:fld>
            <a:endParaRPr lang="en-US"/>
          </a:p>
        </p:txBody>
      </p:sp>
    </p:spTree>
    <p:extLst>
      <p:ext uri="{BB962C8B-B14F-4D97-AF65-F5344CB8AC3E}">
        <p14:creationId xmlns:p14="http://schemas.microsoft.com/office/powerpoint/2010/main" val="3835784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(1/4/13 15:42) ----</a:t>
            </a:r>
            <a:r>
              <a:rPr lang="en-US" dirty="0" smtClean="0"/>
              <a:t>-</a:t>
            </a:r>
          </a:p>
          <a:p>
            <a:r>
              <a:rPr lang="en-US" dirty="0" smtClean="0"/>
              <a:t>Resolved</a:t>
            </a:r>
            <a:r>
              <a:rPr lang="en-US" baseline="0" dirty="0" smtClean="0"/>
              <a:t> Value Sets are useful if the original code system doesn’t exist.  Can be passed around, shared.  Contents of the resolved value set can’t be freshly updated from the original code system.</a:t>
            </a:r>
            <a:endParaRPr lang="en-US" dirty="0"/>
          </a:p>
          <a:p>
            <a:r>
              <a:rPr lang="en-US" dirty="0" smtClean="0"/>
              <a:t>Statement</a:t>
            </a:r>
            <a:r>
              <a:rPr lang="en-US" baseline="0" dirty="0" smtClean="0"/>
              <a:t> provides support for some of the structure of how we know about the use of language particularly as it may relate to those frameworks that support semantic definition of the same including OWL/RDF</a:t>
            </a:r>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9</a:t>
            </a:fld>
            <a:endParaRPr lang="en-US"/>
          </a:p>
        </p:txBody>
      </p:sp>
    </p:spTree>
    <p:extLst>
      <p:ext uri="{BB962C8B-B14F-4D97-AF65-F5344CB8AC3E}">
        <p14:creationId xmlns:p14="http://schemas.microsoft.com/office/powerpoint/2010/main" val="7355393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JSON</a:t>
            </a:r>
            <a:r>
              <a:rPr lang="en-US" baseline="0" dirty="0" smtClean="0"/>
              <a:t> – JavaScript Object Notation  - </a:t>
            </a:r>
            <a:r>
              <a:rPr lang="en-US" dirty="0" smtClean="0"/>
              <a:t>language independent --C, C++, C#, Java, JavaScript, Perl, Python, and many others.</a:t>
            </a:r>
          </a:p>
          <a:p>
            <a:r>
              <a:rPr lang="en-US" dirty="0" smtClean="0"/>
              <a:t>JSON is built on two structures: Collection of name/value </a:t>
            </a:r>
            <a:r>
              <a:rPr lang="en-US" smtClean="0"/>
              <a:t>pairs (Objects</a:t>
            </a:r>
            <a:r>
              <a:rPr lang="en-US" dirty="0" smtClean="0"/>
              <a:t>)</a:t>
            </a:r>
            <a:r>
              <a:rPr lang="en-US" baseline="0" dirty="0" smtClean="0"/>
              <a:t> AND</a:t>
            </a:r>
            <a:r>
              <a:rPr lang="en-US" dirty="0" smtClean="0"/>
              <a:t> An ordered list of values. </a:t>
            </a:r>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101</a:t>
            </a:fld>
            <a:endParaRPr lang="en-US"/>
          </a:p>
        </p:txBody>
      </p:sp>
    </p:spTree>
    <p:extLst>
      <p:ext uri="{BB962C8B-B14F-4D97-AF65-F5344CB8AC3E}">
        <p14:creationId xmlns:p14="http://schemas.microsoft.com/office/powerpoint/2010/main" val="32302647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Go to http://</a:t>
            </a:r>
            <a:r>
              <a:rPr lang="en-US" dirty="0" err="1" smtClean="0"/>
              <a:t>informatics.mayo.edu</a:t>
            </a:r>
            <a:r>
              <a:rPr lang="en-US" dirty="0" smtClean="0"/>
              <a:t>/cts2widgets/</a:t>
            </a:r>
            <a:r>
              <a:rPr lang="en-US" dirty="0" err="1" smtClean="0"/>
              <a:t>widgets.html</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111</a:t>
            </a:fld>
            <a:endParaRPr lang="en-US"/>
          </a:p>
        </p:txBody>
      </p:sp>
    </p:spTree>
    <p:extLst>
      <p:ext uri="{BB962C8B-B14F-4D97-AF65-F5344CB8AC3E}">
        <p14:creationId xmlns:p14="http://schemas.microsoft.com/office/powerpoint/2010/main" val="28481850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 Using CTS2 Service</a:t>
            </a:r>
            <a:r>
              <a:rPr lang="en-US" b="0" baseline="0" dirty="0" smtClean="0"/>
              <a:t> for</a:t>
            </a:r>
            <a:r>
              <a:rPr lang="en-US" b="0" dirty="0" smtClean="0"/>
              <a:t> NCBO BioPortal</a:t>
            </a:r>
            <a:r>
              <a:rPr lang="en-US" b="0" baseline="0" dirty="0" smtClean="0"/>
              <a:t> REST service</a:t>
            </a:r>
            <a:endParaRPr lang="en-US" b="0" dirty="0" smtClean="0"/>
          </a:p>
          <a:p>
            <a:r>
              <a:rPr lang="en-US" b="0" dirty="0" smtClean="0"/>
              <a:t>Simple Knowledge Organization System (</a:t>
            </a:r>
            <a:r>
              <a:rPr lang="en-US" b="1" dirty="0" smtClean="0"/>
              <a:t>SKOS</a:t>
            </a:r>
            <a:r>
              <a:rPr lang="en-US" b="0" dirty="0" smtClean="0"/>
              <a:t>)</a:t>
            </a:r>
            <a:endParaRPr lang="en-US" b="0"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113</a:t>
            </a:fld>
            <a:endParaRPr lang="en-US"/>
          </a:p>
        </p:txBody>
      </p:sp>
    </p:spTree>
    <p:extLst>
      <p:ext uri="{BB962C8B-B14F-4D97-AF65-F5344CB8AC3E}">
        <p14:creationId xmlns:p14="http://schemas.microsoft.com/office/powerpoint/2010/main" val="10424332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114</a:t>
            </a:fld>
            <a:endParaRPr lang="en-US"/>
          </a:p>
        </p:txBody>
      </p:sp>
    </p:spTree>
    <p:extLst>
      <p:ext uri="{BB962C8B-B14F-4D97-AF65-F5344CB8AC3E}">
        <p14:creationId xmlns:p14="http://schemas.microsoft.com/office/powerpoint/2010/main" val="10424332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Announce that we are getting code snippets from </a:t>
            </a:r>
            <a:r>
              <a:rPr lang="en-US" b="1" baseline="0" dirty="0" smtClean="0"/>
              <a:t>CTS2_advanced_tutorial_ui_links_and_code.docx</a:t>
            </a:r>
            <a:endParaRPr lang="en-US" b="1"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115</a:t>
            </a:fld>
            <a:endParaRPr lang="en-US"/>
          </a:p>
        </p:txBody>
      </p:sp>
    </p:spTree>
    <p:extLst>
      <p:ext uri="{BB962C8B-B14F-4D97-AF65-F5344CB8AC3E}">
        <p14:creationId xmlns:p14="http://schemas.microsoft.com/office/powerpoint/2010/main" val="28572697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Center for Disease Control (CDC)</a:t>
            </a:r>
          </a:p>
          <a:p>
            <a:r>
              <a:rPr lang="en-US" dirty="0" smtClean="0"/>
              <a:t>Public Health</a:t>
            </a:r>
            <a:r>
              <a:rPr lang="en-US" baseline="0" dirty="0" smtClean="0"/>
              <a:t> Information Network Vocabulary Access and Distribution System (</a:t>
            </a:r>
            <a:r>
              <a:rPr lang="en-US" dirty="0" smtClean="0"/>
              <a:t>PHINVADS)</a:t>
            </a:r>
          </a:p>
          <a:p>
            <a:r>
              <a:rPr lang="en-US" b="1" dirty="0" smtClean="0"/>
              <a:t>http://</a:t>
            </a:r>
            <a:r>
              <a:rPr lang="en-US" b="1" dirty="0" err="1" smtClean="0"/>
              <a:t>www.cdc.gov</a:t>
            </a:r>
            <a:r>
              <a:rPr lang="en-US" b="1" dirty="0" smtClean="0"/>
              <a:t>/</a:t>
            </a:r>
            <a:r>
              <a:rPr lang="en-US" b="1" dirty="0" err="1" smtClean="0"/>
              <a:t>phin</a:t>
            </a:r>
            <a:r>
              <a:rPr lang="en-US" b="1" dirty="0" smtClean="0"/>
              <a:t>/tools/</a:t>
            </a:r>
            <a:r>
              <a:rPr lang="en-US" b="1" dirty="0" err="1" smtClean="0"/>
              <a:t>PHINvads</a:t>
            </a:r>
            <a:r>
              <a:rPr lang="en-US" b="1" dirty="0" smtClean="0"/>
              <a:t>/</a:t>
            </a:r>
            <a:r>
              <a:rPr lang="en-US" b="1" dirty="0" err="1" smtClean="0"/>
              <a:t>index.html</a:t>
            </a:r>
            <a:endParaRPr lang="en-US" b="1"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120</a:t>
            </a:fld>
            <a:endParaRPr lang="en-US"/>
          </a:p>
        </p:txBody>
      </p:sp>
    </p:spTree>
    <p:extLst>
      <p:ext uri="{BB962C8B-B14F-4D97-AF65-F5344CB8AC3E}">
        <p14:creationId xmlns:p14="http://schemas.microsoft.com/office/powerpoint/2010/main" val="32353975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the HTML and </a:t>
            </a:r>
            <a:r>
              <a:rPr lang="en-US" dirty="0" err="1" smtClean="0"/>
              <a:t>Javascript</a:t>
            </a:r>
            <a:r>
              <a:rPr lang="en-US" dirty="0" smtClean="0"/>
              <a:t> files –The</a:t>
            </a:r>
            <a:r>
              <a:rPr lang="en-US" baseline="0" dirty="0" smtClean="0"/>
              <a:t> ID passed from the HTML to</a:t>
            </a:r>
            <a:r>
              <a:rPr lang="en-US" dirty="0" smtClean="0"/>
              <a:t> the JS and the REST call</a:t>
            </a:r>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122</a:t>
            </a:fld>
            <a:endParaRPr lang="en-US"/>
          </a:p>
        </p:txBody>
      </p:sp>
    </p:spTree>
    <p:extLst>
      <p:ext uri="{BB962C8B-B14F-4D97-AF65-F5344CB8AC3E}">
        <p14:creationId xmlns:p14="http://schemas.microsoft.com/office/powerpoint/2010/main" val="11615044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Talk</a:t>
            </a:r>
            <a:r>
              <a:rPr lang="en-US" baseline="0" dirty="0" smtClean="0"/>
              <a:t> about Building Blocks **</a:t>
            </a:r>
            <a:endParaRPr lang="en-US" dirty="0" smtClean="0"/>
          </a:p>
          <a:p>
            <a:r>
              <a:rPr lang="en-US" dirty="0" smtClean="0"/>
              <a:t>Center for Disease Control (CDC)</a:t>
            </a:r>
          </a:p>
          <a:p>
            <a:r>
              <a:rPr lang="en-US" dirty="0" smtClean="0"/>
              <a:t>Public Health</a:t>
            </a:r>
            <a:r>
              <a:rPr lang="en-US" baseline="0" dirty="0" smtClean="0"/>
              <a:t> Information Network Vocabulary Access and Distribution System (</a:t>
            </a:r>
            <a:r>
              <a:rPr lang="en-US" dirty="0" smtClean="0"/>
              <a:t>PHINVADS)</a:t>
            </a:r>
          </a:p>
          <a:p>
            <a:r>
              <a:rPr lang="en-US" b="1" dirty="0" smtClean="0"/>
              <a:t>http://</a:t>
            </a:r>
            <a:r>
              <a:rPr lang="en-US" b="1" dirty="0" err="1" smtClean="0"/>
              <a:t>www.cdc.gov</a:t>
            </a:r>
            <a:r>
              <a:rPr lang="en-US" b="1" dirty="0" smtClean="0"/>
              <a:t>/</a:t>
            </a:r>
            <a:r>
              <a:rPr lang="en-US" b="1" dirty="0" err="1" smtClean="0"/>
              <a:t>phin</a:t>
            </a:r>
            <a:r>
              <a:rPr lang="en-US" b="1" dirty="0" smtClean="0"/>
              <a:t>/tools/</a:t>
            </a:r>
            <a:r>
              <a:rPr lang="en-US" b="1" dirty="0" err="1" smtClean="0"/>
              <a:t>PHINvads</a:t>
            </a:r>
            <a:r>
              <a:rPr lang="en-US" b="1" dirty="0" smtClean="0"/>
              <a:t>/</a:t>
            </a:r>
            <a:r>
              <a:rPr lang="en-US" b="1" dirty="0" err="1" smtClean="0"/>
              <a:t>index.html</a:t>
            </a:r>
            <a:endParaRPr lang="en-US" b="1" dirty="0" smtClean="0"/>
          </a:p>
          <a:p>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125</a:t>
            </a:fld>
            <a:endParaRPr lang="en-US"/>
          </a:p>
        </p:txBody>
      </p:sp>
    </p:spTree>
    <p:extLst>
      <p:ext uri="{BB962C8B-B14F-4D97-AF65-F5344CB8AC3E}">
        <p14:creationId xmlns:p14="http://schemas.microsoft.com/office/powerpoint/2010/main" val="12717142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126</a:t>
            </a:fld>
            <a:endParaRPr lang="en-US"/>
          </a:p>
        </p:txBody>
      </p:sp>
    </p:spTree>
    <p:extLst>
      <p:ext uri="{BB962C8B-B14F-4D97-AF65-F5344CB8AC3E}">
        <p14:creationId xmlns:p14="http://schemas.microsoft.com/office/powerpoint/2010/main" val="4870258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Py4cts2 implementation</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Show Demo of Value</a:t>
            </a:r>
            <a:r>
              <a:rPr lang="en-US" baseline="0" dirty="0" smtClean="0"/>
              <a:t> Set Viewer after explaining</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 - </a:t>
            </a:r>
            <a:r>
              <a:rPr lang="en-US" dirty="0" smtClean="0"/>
              <a:t>talk about ancestors, children and decedents (py4cts2)</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 XML button</a:t>
            </a:r>
          </a:p>
          <a:p>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127</a:t>
            </a:fld>
            <a:endParaRPr lang="en-US"/>
          </a:p>
        </p:txBody>
      </p:sp>
    </p:spTree>
    <p:extLst>
      <p:ext uri="{BB962C8B-B14F-4D97-AF65-F5344CB8AC3E}">
        <p14:creationId xmlns:p14="http://schemas.microsoft.com/office/powerpoint/2010/main" val="1994437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a:t>
            </a:r>
            <a:r>
              <a:rPr lang="en-US" baseline="0" dirty="0" smtClean="0"/>
              <a:t>  Read a specifically identified element’s contents</a:t>
            </a:r>
          </a:p>
          <a:p>
            <a:r>
              <a:rPr lang="en-US" baseline="0" dirty="0" smtClean="0"/>
              <a:t>Query:  Query given particular parameters, restrictions, search algorithms.  Includes the ability to import or export content.</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Update:</a:t>
            </a:r>
            <a:r>
              <a:rPr lang="en-US" baseline="0" dirty="0" smtClean="0"/>
              <a:t> </a:t>
            </a:r>
            <a:r>
              <a:rPr lang="en-US" dirty="0" smtClean="0"/>
              <a:t>the ability to validate load sets of changes into the service that updates its content</a:t>
            </a:r>
          </a:p>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smtClean="0"/>
              <a:t>History</a:t>
            </a:r>
            <a:r>
              <a:rPr lang="en-US" dirty="0" smtClean="0"/>
              <a:t> – the ability to determine what changes have occurred over stated periods of time </a:t>
            </a:r>
          </a:p>
          <a:p>
            <a:r>
              <a:rPr lang="en-US" b="1" dirty="0" smtClean="0"/>
              <a:t>Maintenance</a:t>
            </a:r>
            <a:r>
              <a:rPr lang="en-US" dirty="0" smtClean="0"/>
              <a:t> – the ability to create and commit sets of changes (May</a:t>
            </a:r>
            <a:r>
              <a:rPr lang="en-US" baseline="0" dirty="0" smtClean="0"/>
              <a:t> include deletes)</a:t>
            </a:r>
            <a:endParaRPr lang="en-US" dirty="0" smtClean="0"/>
          </a:p>
          <a:p>
            <a:r>
              <a:rPr lang="en-US" b="1" dirty="0" smtClean="0"/>
              <a:t>Temporal</a:t>
            </a:r>
            <a:r>
              <a:rPr lang="en-US" dirty="0" smtClean="0"/>
              <a:t> – the ability to ask questions about the state of the service at a given point in the past (or future).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10</a:t>
            </a:fld>
            <a:endParaRPr lang="en-US"/>
          </a:p>
        </p:txBody>
      </p:sp>
    </p:spTree>
    <p:extLst>
      <p:ext uri="{BB962C8B-B14F-4D97-AF65-F5344CB8AC3E}">
        <p14:creationId xmlns:p14="http://schemas.microsoft.com/office/powerpoint/2010/main" val="4994609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To help get an understanding of the how the Maintenance Profile works (creating modules, Entries, and Change Sets and Versioning)</a:t>
            </a:r>
          </a:p>
          <a:p>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128</a:t>
            </a:fld>
            <a:endParaRPr lang="en-US"/>
          </a:p>
        </p:txBody>
      </p:sp>
    </p:spTree>
    <p:extLst>
      <p:ext uri="{BB962C8B-B14F-4D97-AF65-F5344CB8AC3E}">
        <p14:creationId xmlns:p14="http://schemas.microsoft.com/office/powerpoint/2010/main" val="34777365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Source</a:t>
            </a:r>
            <a:r>
              <a:rPr lang="en-US" baseline="0" dirty="0" smtClean="0"/>
              <a:t> with Apache 2 license</a:t>
            </a:r>
          </a:p>
          <a:p>
            <a:r>
              <a:rPr lang="en-US" dirty="0" smtClean="0"/>
              <a:t>http://</a:t>
            </a:r>
            <a:r>
              <a:rPr lang="en-US" dirty="0" err="1" smtClean="0"/>
              <a:t>www.tldrlegal.com</a:t>
            </a:r>
            <a:r>
              <a:rPr lang="en-US" dirty="0" smtClean="0"/>
              <a:t>/license/apache-license-2.0-%28apache-2.0%29</a:t>
            </a:r>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130</a:t>
            </a:fld>
            <a:endParaRPr lang="en-US"/>
          </a:p>
        </p:txBody>
      </p:sp>
    </p:spTree>
    <p:extLst>
      <p:ext uri="{BB962C8B-B14F-4D97-AF65-F5344CB8AC3E}">
        <p14:creationId xmlns:p14="http://schemas.microsoft.com/office/powerpoint/2010/main" val="40889718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133</a:t>
            </a:fld>
            <a:endParaRPr lang="en-US"/>
          </a:p>
        </p:txBody>
      </p:sp>
    </p:spTree>
    <p:extLst>
      <p:ext uri="{BB962C8B-B14F-4D97-AF65-F5344CB8AC3E}">
        <p14:creationId xmlns:p14="http://schemas.microsoft.com/office/powerpoint/2010/main" val="6293781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136</a:t>
            </a:fld>
            <a:endParaRPr lang="en-US"/>
          </a:p>
        </p:txBody>
      </p:sp>
    </p:spTree>
    <p:extLst>
      <p:ext uri="{BB962C8B-B14F-4D97-AF65-F5344CB8AC3E}">
        <p14:creationId xmlns:p14="http://schemas.microsoft.com/office/powerpoint/2010/main" val="31961949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71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What’s an example of a plugin.</a:t>
            </a:r>
          </a:p>
        </p:txBody>
      </p:sp>
      <p:sp>
        <p:nvSpPr>
          <p:cNvPr id="4" name="Slide Number Placeholder 3"/>
          <p:cNvSpPr>
            <a:spLocks noGrp="1"/>
          </p:cNvSpPr>
          <p:nvPr>
            <p:ph type="sldNum" sz="quarter" idx="5"/>
          </p:nvPr>
        </p:nvSpPr>
        <p:spPr/>
        <p:txBody>
          <a:bodyPr/>
          <a:lstStyle/>
          <a:p>
            <a:pPr>
              <a:defRPr/>
            </a:pPr>
            <a:fld id="{5EFA4D7D-0F4E-DD46-AF7B-1AC38382F596}" type="slidenum">
              <a:rPr lang="en-US" smtClean="0"/>
              <a:pPr>
                <a:defRPr/>
              </a:pPr>
              <a:t>149</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91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How is OSGI used here?</a:t>
            </a:r>
          </a:p>
        </p:txBody>
      </p:sp>
      <p:sp>
        <p:nvSpPr>
          <p:cNvPr id="4" name="Slide Number Placeholder 3"/>
          <p:cNvSpPr>
            <a:spLocks noGrp="1"/>
          </p:cNvSpPr>
          <p:nvPr>
            <p:ph type="sldNum" sz="quarter" idx="5"/>
          </p:nvPr>
        </p:nvSpPr>
        <p:spPr/>
        <p:txBody>
          <a:bodyPr/>
          <a:lstStyle/>
          <a:p>
            <a:pPr>
              <a:defRPr/>
            </a:pPr>
            <a:fld id="{1D5AB8E4-F2FF-244F-A754-CD35DC50D6A2}" type="slidenum">
              <a:rPr lang="en-US" smtClean="0"/>
              <a:pPr>
                <a:defRPr/>
              </a:pPr>
              <a:t>150</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ＭＳ Ｐゴシック" charset="0"/>
                <a:cs typeface="ＭＳ Ｐゴシック" charset="0"/>
              </a:rPr>
              <a:t>Right click</a:t>
            </a:r>
            <a:r>
              <a:rPr lang="en-US" sz="1200" kern="1200" baseline="0" dirty="0" smtClean="0">
                <a:solidFill>
                  <a:schemeClr val="tx1"/>
                </a:solidFill>
                <a:effectLst/>
                <a:latin typeface="+mn-lt"/>
                <a:ea typeface="ＭＳ Ｐゴシック" charset="0"/>
                <a:cs typeface="ＭＳ Ｐゴシック" charset="0"/>
              </a:rPr>
              <a:t> on the project folder and choose Maven =&gt; Clean</a:t>
            </a:r>
          </a:p>
          <a:p>
            <a:r>
              <a:rPr lang="en-US" sz="1200" kern="1200" baseline="0" dirty="0" smtClean="0">
                <a:solidFill>
                  <a:schemeClr val="tx1"/>
                </a:solidFill>
                <a:effectLst/>
                <a:latin typeface="+mn-lt"/>
                <a:ea typeface="ＭＳ Ｐゴシック" charset="0"/>
                <a:cs typeface="ＭＳ Ｐゴシック" charset="0"/>
              </a:rPr>
              <a:t>When complete, right click again and choose Maven =&gt; Install</a:t>
            </a:r>
            <a:endParaRPr lang="en-US" sz="1200" kern="1200" dirty="0" smtClean="0">
              <a:solidFill>
                <a:schemeClr val="tx1"/>
              </a:solidFill>
              <a:effectLst/>
              <a:latin typeface="+mn-lt"/>
              <a:ea typeface="ＭＳ Ｐゴシック" charset="0"/>
              <a:cs typeface="ＭＳ Ｐゴシック" charset="0"/>
            </a:endParaRPr>
          </a:p>
          <a:p>
            <a:r>
              <a:rPr lang="en-US" sz="1200" kern="1200" dirty="0" smtClean="0">
                <a:solidFill>
                  <a:schemeClr val="tx1"/>
                </a:solidFill>
                <a:effectLst/>
                <a:latin typeface="+mn-lt"/>
                <a:ea typeface="ＭＳ Ｐゴシック" charset="0"/>
                <a:cs typeface="ＭＳ Ｐゴシック" charset="0"/>
              </a:rPr>
              <a:t> </a:t>
            </a:r>
          </a:p>
          <a:p>
            <a:r>
              <a:rPr lang="en-US" sz="1200" kern="1200" dirty="0" smtClean="0">
                <a:solidFill>
                  <a:schemeClr val="tx1"/>
                </a:solidFill>
                <a:effectLst/>
                <a:latin typeface="+mn-lt"/>
                <a:ea typeface="ＭＳ Ｐゴシック" charset="0"/>
                <a:cs typeface="ＭＳ Ｐゴシック" charset="0"/>
              </a:rPr>
              <a:t> </a:t>
            </a:r>
          </a:p>
          <a:p>
            <a:r>
              <a:rPr lang="en-US" sz="1200" kern="1200" dirty="0" smtClean="0">
                <a:solidFill>
                  <a:schemeClr val="tx1"/>
                </a:solidFill>
                <a:effectLst/>
                <a:latin typeface="+mn-lt"/>
                <a:ea typeface="ＭＳ Ｐゴシック" charset="0"/>
                <a:cs typeface="ＭＳ Ｐゴシック" charset="0"/>
              </a:rPr>
              <a:t> </a:t>
            </a:r>
          </a:p>
          <a:p>
            <a:r>
              <a:rPr lang="en-US" sz="1200" kern="1200" dirty="0" smtClean="0">
                <a:solidFill>
                  <a:schemeClr val="tx1"/>
                </a:solidFill>
                <a:effectLst/>
                <a:latin typeface="+mn-lt"/>
                <a:ea typeface="ＭＳ Ｐゴシック" charset="0"/>
                <a:cs typeface="ＭＳ Ｐゴシック" charset="0"/>
              </a:rPr>
              <a:t> </a:t>
            </a:r>
          </a:p>
          <a:p>
            <a:r>
              <a:rPr lang="en-US" sz="1200" kern="1200" dirty="0" smtClean="0">
                <a:solidFill>
                  <a:schemeClr val="tx1"/>
                </a:solidFill>
                <a:effectLst/>
                <a:latin typeface="+mn-lt"/>
                <a:ea typeface="ＭＳ Ｐゴシック" charset="0"/>
                <a:cs typeface="ＭＳ Ｐゴシック" charset="0"/>
              </a:rPr>
              <a:t> </a:t>
            </a:r>
          </a:p>
          <a:p>
            <a:r>
              <a:rPr lang="en-US" sz="1200" kern="1200" dirty="0" smtClean="0">
                <a:solidFill>
                  <a:schemeClr val="tx1"/>
                </a:solidFill>
                <a:effectLst/>
                <a:latin typeface="+mn-lt"/>
                <a:ea typeface="ＭＳ Ｐゴシック" charset="0"/>
                <a:cs typeface="ＭＳ Ｐゴシック" charset="0"/>
              </a:rPr>
              <a:t> </a:t>
            </a:r>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154</a:t>
            </a:fld>
            <a:endParaRPr lang="en-US"/>
          </a:p>
        </p:txBody>
      </p:sp>
    </p:spTree>
    <p:extLst>
      <p:ext uri="{BB962C8B-B14F-4D97-AF65-F5344CB8AC3E}">
        <p14:creationId xmlns:p14="http://schemas.microsoft.com/office/powerpoint/2010/main" val="3156325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ＭＳ Ｐゴシック" charset="0"/>
                <a:cs typeface="ＭＳ Ｐゴシック" charset="0"/>
              </a:rPr>
              <a:t>From the cts2-example-service zip, get the </a:t>
            </a:r>
            <a:r>
              <a:rPr lang="en-US" sz="1200" kern="1200" dirty="0" err="1" smtClean="0">
                <a:solidFill>
                  <a:schemeClr val="tx1"/>
                </a:solidFill>
                <a:effectLst/>
                <a:latin typeface="+mn-lt"/>
                <a:ea typeface="ＭＳ Ｐゴシック" charset="0"/>
                <a:cs typeface="ＭＳ Ｐゴシック" charset="0"/>
              </a:rPr>
              <a:t>JDBCConnection.java</a:t>
            </a:r>
            <a:r>
              <a:rPr lang="en-US" sz="1200" kern="1200" dirty="0" smtClean="0">
                <a:solidFill>
                  <a:schemeClr val="tx1"/>
                </a:solidFill>
                <a:effectLst/>
                <a:latin typeface="+mn-lt"/>
                <a:ea typeface="ＭＳ Ｐゴシック" charset="0"/>
                <a:cs typeface="ＭＳ Ｐゴシック" charset="0"/>
              </a:rPr>
              <a:t> file and place it in the source folder.</a:t>
            </a:r>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155</a:t>
            </a:fld>
            <a:endParaRPr lang="en-US"/>
          </a:p>
        </p:txBody>
      </p:sp>
    </p:spTree>
    <p:extLst>
      <p:ext uri="{BB962C8B-B14F-4D97-AF65-F5344CB8AC3E}">
        <p14:creationId xmlns:p14="http://schemas.microsoft.com/office/powerpoint/2010/main" val="762847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Name,</a:t>
            </a:r>
            <a:r>
              <a:rPr lang="en-US" baseline="0" dirty="0" smtClean="0"/>
              <a:t> password and URL should reflect local settings.</a:t>
            </a:r>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156</a:t>
            </a:fld>
            <a:endParaRPr lang="en-US"/>
          </a:p>
        </p:txBody>
      </p:sp>
    </p:spTree>
    <p:extLst>
      <p:ext uri="{BB962C8B-B14F-4D97-AF65-F5344CB8AC3E}">
        <p14:creationId xmlns:p14="http://schemas.microsoft.com/office/powerpoint/2010/main" val="6897258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ＭＳ Ｐゴシック" charset="0"/>
                <a:cs typeface="ＭＳ Ｐゴシック" charset="0"/>
              </a:rPr>
              <a:t>If you run the main class here it will fail.  Pull in a connector with adjustments to the </a:t>
            </a:r>
            <a:r>
              <a:rPr lang="en-US" sz="1200" kern="1200" dirty="0" err="1" smtClean="0">
                <a:solidFill>
                  <a:schemeClr val="tx1"/>
                </a:solidFill>
                <a:effectLst/>
                <a:latin typeface="+mn-lt"/>
                <a:ea typeface="ＭＳ Ｐゴシック" charset="0"/>
                <a:cs typeface="ＭＳ Ｐゴシック" charset="0"/>
              </a:rPr>
              <a:t>pom</a:t>
            </a:r>
            <a:r>
              <a:rPr lang="en-US" sz="1200" kern="1200" dirty="0" smtClean="0">
                <a:solidFill>
                  <a:schemeClr val="tx1"/>
                </a:solidFill>
                <a:effectLst/>
                <a:latin typeface="+mn-lt"/>
                <a:ea typeface="ＭＳ Ｐゴシック" charset="0"/>
                <a:cs typeface="ＭＳ Ｐゴシック" charset="0"/>
              </a:rPr>
              <a:t> file.</a:t>
            </a:r>
          </a:p>
          <a:p>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157</a:t>
            </a:fld>
            <a:endParaRPr lang="en-US"/>
          </a:p>
        </p:txBody>
      </p:sp>
    </p:spTree>
    <p:extLst>
      <p:ext uri="{BB962C8B-B14F-4D97-AF65-F5344CB8AC3E}">
        <p14:creationId xmlns:p14="http://schemas.microsoft.com/office/powerpoint/2010/main" val="3128657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11</a:t>
            </a:fld>
            <a:endParaRPr lang="en-US"/>
          </a:p>
        </p:txBody>
      </p:sp>
    </p:spTree>
    <p:extLst>
      <p:ext uri="{BB962C8B-B14F-4D97-AF65-F5344CB8AC3E}">
        <p14:creationId xmlns:p14="http://schemas.microsoft.com/office/powerpoint/2010/main" val="20304270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Right click on the project and choose Maven =&gt; Add Dependency</a:t>
            </a:r>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158</a:t>
            </a:fld>
            <a:endParaRPr lang="en-US"/>
          </a:p>
        </p:txBody>
      </p:sp>
    </p:spTree>
    <p:extLst>
      <p:ext uri="{BB962C8B-B14F-4D97-AF65-F5344CB8AC3E}">
        <p14:creationId xmlns:p14="http://schemas.microsoft.com/office/powerpoint/2010/main" val="38386967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Type </a:t>
            </a:r>
            <a:r>
              <a:rPr lang="en-US" dirty="0" err="1" smtClean="0"/>
              <a:t>mysql</a:t>
            </a:r>
            <a:r>
              <a:rPr lang="en-US" dirty="0" smtClean="0"/>
              <a:t> into the</a:t>
            </a:r>
            <a:r>
              <a:rPr lang="en-US" baseline="0" dirty="0" smtClean="0"/>
              <a:t> Enter group id field and the dependency wizard will automatically search for </a:t>
            </a:r>
            <a:r>
              <a:rPr lang="en-US" baseline="0" dirty="0" err="1" smtClean="0"/>
              <a:t>mysql</a:t>
            </a:r>
            <a:r>
              <a:rPr lang="en-US" baseline="0" dirty="0" smtClean="0"/>
              <a:t> related dependencies.  Scroll down to the </a:t>
            </a:r>
            <a:r>
              <a:rPr lang="en-US" baseline="0" dirty="0" err="1" smtClean="0"/>
              <a:t>mysql</a:t>
            </a:r>
            <a:r>
              <a:rPr lang="en-US" baseline="0" dirty="0" smtClean="0"/>
              <a:t>-connector-java and open the folder to expose all available versions.  Choose 5.1.6 and press OK.</a:t>
            </a:r>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159</a:t>
            </a:fld>
            <a:endParaRPr lang="en-US"/>
          </a:p>
        </p:txBody>
      </p:sp>
    </p:spTree>
    <p:extLst>
      <p:ext uri="{BB962C8B-B14F-4D97-AF65-F5344CB8AC3E}">
        <p14:creationId xmlns:p14="http://schemas.microsoft.com/office/powerpoint/2010/main" val="11871917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Cut and paste</a:t>
            </a:r>
            <a:r>
              <a:rPr lang="en-US" baseline="0" dirty="0" smtClean="0"/>
              <a:t> into the the &lt;dependencies&gt; tag</a:t>
            </a:r>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160</a:t>
            </a:fld>
            <a:endParaRPr lang="en-US"/>
          </a:p>
        </p:txBody>
      </p:sp>
    </p:spTree>
    <p:extLst>
      <p:ext uri="{BB962C8B-B14F-4D97-AF65-F5344CB8AC3E}">
        <p14:creationId xmlns:p14="http://schemas.microsoft.com/office/powerpoint/2010/main" val="384722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ＭＳ Ｐゴシック" charset="0"/>
                <a:cs typeface="ＭＳ Ｐゴシック" charset="0"/>
              </a:rPr>
              <a:t> </a:t>
            </a:r>
          </a:p>
          <a:p>
            <a:r>
              <a:rPr lang="en-US" sz="1200" kern="1200" dirty="0" smtClean="0">
                <a:solidFill>
                  <a:schemeClr val="tx1"/>
                </a:solidFill>
                <a:effectLst/>
                <a:latin typeface="+mn-lt"/>
                <a:ea typeface="ＭＳ Ｐゴシック" charset="0"/>
                <a:cs typeface="ＭＳ Ｐゴシック" charset="0"/>
              </a:rPr>
              <a:t>Run the main class in the JDBC connector again and it should give you metadata about the GO ontology.</a:t>
            </a:r>
          </a:p>
          <a:p>
            <a:endParaRPr lang="en-US" dirty="0"/>
          </a:p>
          <a:p>
            <a:r>
              <a:rPr lang="en-US" dirty="0"/>
              <a:t>----- Meeting Notes (1/4/13 15:42) -----</a:t>
            </a:r>
          </a:p>
          <a:p>
            <a:r>
              <a:rPr lang="en-US" dirty="0"/>
              <a:t>You may need to run maven update at this point.</a:t>
            </a:r>
          </a:p>
          <a:p>
            <a:r>
              <a:rPr lang="en-US" dirty="0"/>
              <a:t>----- Meeting Notes (1/7/13 16:08) -----</a:t>
            </a:r>
          </a:p>
          <a:p>
            <a:r>
              <a:rPr lang="en-US" dirty="0"/>
              <a:t>Stop and check on progress</a:t>
            </a:r>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161</a:t>
            </a:fld>
            <a:endParaRPr lang="en-US"/>
          </a:p>
        </p:txBody>
      </p:sp>
    </p:spTree>
    <p:extLst>
      <p:ext uri="{BB962C8B-B14F-4D97-AF65-F5344CB8AC3E}">
        <p14:creationId xmlns:p14="http://schemas.microsoft.com/office/powerpoint/2010/main" val="27630909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ＭＳ Ｐゴシック" charset="0"/>
                <a:cs typeface="ＭＳ Ｐゴシック" charset="0"/>
              </a:rPr>
              <a:t>Now we want to add this to the build.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ＭＳ Ｐゴシック" charset="0"/>
                <a:cs typeface="ＭＳ Ｐゴシック" charset="0"/>
              </a:rPr>
              <a:t>Using additions to the </a:t>
            </a:r>
            <a:r>
              <a:rPr lang="en-US" sz="1200" kern="1200" dirty="0" err="1" smtClean="0">
                <a:solidFill>
                  <a:schemeClr val="tx1"/>
                </a:solidFill>
                <a:effectLst/>
                <a:latin typeface="+mn-lt"/>
                <a:ea typeface="ＭＳ Ｐゴシック" charset="0"/>
                <a:cs typeface="ＭＳ Ｐゴシック" charset="0"/>
              </a:rPr>
              <a:t>pom</a:t>
            </a:r>
            <a:r>
              <a:rPr lang="en-US" sz="1200" kern="1200" dirty="0" smtClean="0">
                <a:solidFill>
                  <a:schemeClr val="tx1"/>
                </a:solidFill>
                <a:effectLst/>
                <a:latin typeface="+mn-lt"/>
                <a:ea typeface="ＭＳ Ｐゴシック" charset="0"/>
                <a:cs typeface="ＭＳ Ｐゴシック" charset="0"/>
              </a:rPr>
              <a:t> file we'll add the connector to a maven build.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ＭＳ Ｐゴシック" charset="0"/>
                <a:cs typeface="ＭＳ Ｐゴシック" charset="0"/>
              </a:rPr>
              <a:t>Update</a:t>
            </a:r>
            <a:r>
              <a:rPr lang="en-US" sz="1200" kern="1200" baseline="0" dirty="0" smtClean="0">
                <a:solidFill>
                  <a:schemeClr val="tx1"/>
                </a:solidFill>
                <a:effectLst/>
                <a:latin typeface="+mn-lt"/>
                <a:ea typeface="ＭＳ Ｐゴシック" charset="0"/>
                <a:cs typeface="ＭＳ Ｐゴシック" charset="0"/>
              </a:rPr>
              <a:t> this inside the instructions tag</a:t>
            </a:r>
            <a:endParaRPr lang="en-US" sz="1200" kern="1200" dirty="0" smtClean="0">
              <a:solidFill>
                <a:schemeClr val="tx1"/>
              </a:solidFill>
              <a:effectLst/>
              <a:latin typeface="+mn-lt"/>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ＭＳ Ｐゴシック" charset="0"/>
                <a:cs typeface="ＭＳ Ｐゴシック" charset="0"/>
              </a:rPr>
              <a:t>Save the </a:t>
            </a:r>
            <a:r>
              <a:rPr lang="en-US" sz="1200" kern="1200" dirty="0" err="1" smtClean="0">
                <a:solidFill>
                  <a:schemeClr val="tx1"/>
                </a:solidFill>
                <a:effectLst/>
                <a:latin typeface="+mn-lt"/>
                <a:ea typeface="ＭＳ Ｐゴシック" charset="0"/>
                <a:cs typeface="ＭＳ Ｐゴシック" charset="0"/>
              </a:rPr>
              <a:t>pom</a:t>
            </a:r>
            <a:r>
              <a:rPr lang="en-US" sz="1200" kern="1200" dirty="0" smtClean="0">
                <a:solidFill>
                  <a:schemeClr val="tx1"/>
                </a:solidFill>
                <a:effectLst/>
                <a:latin typeface="+mn-lt"/>
                <a:ea typeface="ＭＳ Ｐゴシック" charset="0"/>
                <a:cs typeface="ＭＳ Ｐゴシック" charset="0"/>
              </a:rPr>
              <a:t> file and</a:t>
            </a:r>
            <a:r>
              <a:rPr lang="en-US" sz="1200" kern="1200" baseline="0" dirty="0" smtClean="0">
                <a:solidFill>
                  <a:schemeClr val="tx1"/>
                </a:solidFill>
                <a:effectLst/>
                <a:latin typeface="+mn-lt"/>
                <a:ea typeface="ＭＳ Ｐゴシック" charset="0"/>
                <a:cs typeface="ＭＳ Ｐゴシック" charset="0"/>
              </a:rPr>
              <a:t> d</a:t>
            </a:r>
            <a:r>
              <a:rPr lang="en-US" sz="1200" kern="1200" dirty="0" smtClean="0">
                <a:solidFill>
                  <a:schemeClr val="tx1"/>
                </a:solidFill>
                <a:effectLst/>
                <a:latin typeface="+mn-lt"/>
                <a:ea typeface="ＭＳ Ｐゴシック" charset="0"/>
                <a:cs typeface="ＭＳ Ｐゴシック" charset="0"/>
              </a:rPr>
              <a:t>o a clean install sequence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mn-lt"/>
              <a:ea typeface="ＭＳ Ｐゴシック" charset="0"/>
              <a:cs typeface="ＭＳ Ｐゴシック" charset="0"/>
            </a:endParaRPr>
          </a:p>
          <a:p>
            <a:endParaRPr lang="en-US" dirty="0"/>
          </a:p>
          <a:p>
            <a:r>
              <a:rPr lang="en-US" dirty="0"/>
              <a:t>----- Meeting Notes (1/4/13 15:42) -----</a:t>
            </a:r>
          </a:p>
          <a:p>
            <a:r>
              <a:rPr lang="en-US" dirty="0"/>
              <a:t>run maven update</a:t>
            </a:r>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162</a:t>
            </a:fld>
            <a:endParaRPr lang="en-US"/>
          </a:p>
        </p:txBody>
      </p:sp>
    </p:spTree>
    <p:extLst>
      <p:ext uri="{BB962C8B-B14F-4D97-AF65-F5344CB8AC3E}">
        <p14:creationId xmlns:p14="http://schemas.microsoft.com/office/powerpoint/2010/main" val="4375927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ＭＳ Ｐゴシック" charset="0"/>
                <a:cs typeface="ＭＳ Ｐゴシック" charset="0"/>
              </a:rPr>
              <a:t>From whatever directory you choose to install the cts2 framework standalone server</a:t>
            </a:r>
            <a:r>
              <a:rPr lang="en-US" sz="1200" kern="1200" baseline="0" dirty="0" smtClean="0">
                <a:solidFill>
                  <a:schemeClr val="tx1"/>
                </a:solidFill>
                <a:effectLst/>
                <a:latin typeface="+mn-lt"/>
                <a:ea typeface="ＭＳ Ｐゴシック" charset="0"/>
                <a:cs typeface="ＭＳ Ｐゴシック" charset="0"/>
              </a:rPr>
              <a:t> start the service by executing the jar file from java, then pushing the start button.</a:t>
            </a:r>
            <a:endParaRPr lang="en-US" sz="1200" kern="1200" dirty="0" smtClean="0">
              <a:solidFill>
                <a:schemeClr val="tx1"/>
              </a:solidFill>
              <a:effectLst/>
              <a:latin typeface="+mn-lt"/>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164</a:t>
            </a:fld>
            <a:endParaRPr lang="en-US"/>
          </a:p>
        </p:txBody>
      </p:sp>
    </p:spTree>
    <p:extLst>
      <p:ext uri="{BB962C8B-B14F-4D97-AF65-F5344CB8AC3E}">
        <p14:creationId xmlns:p14="http://schemas.microsoft.com/office/powerpoint/2010/main" val="1700832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ＭＳ Ｐゴシック" charset="0"/>
                <a:cs typeface="ＭＳ Ｐゴシック" charset="0"/>
              </a:rPr>
              <a:t>And login as admin/admin</a:t>
            </a:r>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165</a:t>
            </a:fld>
            <a:endParaRPr lang="en-US"/>
          </a:p>
        </p:txBody>
      </p:sp>
    </p:spTree>
    <p:extLst>
      <p:ext uri="{BB962C8B-B14F-4D97-AF65-F5344CB8AC3E}">
        <p14:creationId xmlns:p14="http://schemas.microsoft.com/office/powerpoint/2010/main" val="21023722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ＭＳ Ｐゴシック" charset="0"/>
                <a:cs typeface="ＭＳ Ｐゴシック" charset="0"/>
              </a:rPr>
              <a:t>Choose install update from the bar at the top of the list of plugins.</a:t>
            </a:r>
          </a:p>
          <a:p>
            <a:r>
              <a:rPr lang="en-US" sz="1200" kern="1200" dirty="0" smtClean="0">
                <a:solidFill>
                  <a:schemeClr val="tx1"/>
                </a:solidFill>
                <a:effectLst/>
                <a:latin typeface="+mn-lt"/>
                <a:ea typeface="ＭＳ Ｐゴシック" charset="0"/>
                <a:cs typeface="ＭＳ Ｐゴシック" charset="0"/>
              </a:rPr>
              <a:t> </a:t>
            </a:r>
          </a:p>
          <a:p>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166</a:t>
            </a:fld>
            <a:endParaRPr lang="en-US"/>
          </a:p>
        </p:txBody>
      </p:sp>
    </p:spTree>
    <p:extLst>
      <p:ext uri="{BB962C8B-B14F-4D97-AF65-F5344CB8AC3E}">
        <p14:creationId xmlns:p14="http://schemas.microsoft.com/office/powerpoint/2010/main" val="27509409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ＭＳ Ｐゴシック" charset="0"/>
                <a:cs typeface="ＭＳ Ｐゴシック" charset="0"/>
              </a:rPr>
              <a:t>Browse</a:t>
            </a:r>
            <a:r>
              <a:rPr lang="en-US" sz="1200" kern="1200" baseline="0" dirty="0" smtClean="0">
                <a:solidFill>
                  <a:schemeClr val="tx1"/>
                </a:solidFill>
                <a:effectLst/>
                <a:latin typeface="+mn-lt"/>
                <a:ea typeface="ＭＳ Ｐゴシック" charset="0"/>
                <a:cs typeface="ＭＳ Ｐゴシック" charset="0"/>
              </a:rPr>
              <a:t> to</a:t>
            </a:r>
            <a:r>
              <a:rPr lang="en-US" sz="1200" kern="1200" dirty="0" smtClean="0">
                <a:solidFill>
                  <a:schemeClr val="tx1"/>
                </a:solidFill>
                <a:effectLst/>
                <a:latin typeface="+mn-lt"/>
                <a:ea typeface="ＭＳ Ｐゴシック" charset="0"/>
                <a:cs typeface="ＭＳ Ｐゴシック" charset="0"/>
              </a:rPr>
              <a:t> the jar constructed in the maven build target folder</a:t>
            </a:r>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167</a:t>
            </a:fld>
            <a:endParaRPr lang="en-US"/>
          </a:p>
        </p:txBody>
      </p:sp>
    </p:spTree>
    <p:extLst>
      <p:ext uri="{BB962C8B-B14F-4D97-AF65-F5344CB8AC3E}">
        <p14:creationId xmlns:p14="http://schemas.microsoft.com/office/powerpoint/2010/main" val="33071942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ＭＳ Ｐゴシック" charset="0"/>
                <a:cs typeface="ＭＳ Ｐゴシック" charset="0"/>
              </a:rPr>
              <a:t>Refresh the browser</a:t>
            </a:r>
          </a:p>
          <a:p>
            <a:r>
              <a:rPr lang="en-US" sz="1200" kern="1200" dirty="0" smtClean="0">
                <a:solidFill>
                  <a:schemeClr val="tx1"/>
                </a:solidFill>
                <a:effectLst/>
                <a:latin typeface="+mn-lt"/>
                <a:ea typeface="ＭＳ Ｐゴシック" charset="0"/>
                <a:cs typeface="ＭＳ Ｐゴシック" charset="0"/>
              </a:rPr>
              <a:t> </a:t>
            </a:r>
          </a:p>
          <a:p>
            <a:r>
              <a:rPr lang="en-US" sz="1200" kern="1200" dirty="0" smtClean="0">
                <a:solidFill>
                  <a:schemeClr val="tx1"/>
                </a:solidFill>
                <a:effectLst/>
                <a:latin typeface="+mn-lt"/>
                <a:ea typeface="ＭＳ Ｐゴシック" charset="0"/>
                <a:cs typeface="ＭＳ Ｐゴシック" charset="0"/>
              </a:rPr>
              <a:t>Click the play/stop button next to the example service plugin.</a:t>
            </a:r>
          </a:p>
          <a:p>
            <a:r>
              <a:rPr lang="en-US" sz="1200" kern="1200" dirty="0" smtClean="0">
                <a:solidFill>
                  <a:schemeClr val="tx1"/>
                </a:solidFill>
                <a:effectLst/>
                <a:latin typeface="+mn-lt"/>
                <a:ea typeface="ＭＳ Ｐゴシック" charset="0"/>
                <a:cs typeface="ＭＳ Ｐゴシック" charset="0"/>
              </a:rPr>
              <a:t>Go back</a:t>
            </a:r>
            <a:r>
              <a:rPr lang="en-US" sz="1200" kern="1200" baseline="0" dirty="0" smtClean="0">
                <a:solidFill>
                  <a:schemeClr val="tx1"/>
                </a:solidFill>
                <a:effectLst/>
                <a:latin typeface="+mn-lt"/>
                <a:ea typeface="ＭＳ Ｐゴシック" charset="0"/>
                <a:cs typeface="ＭＳ Ｐゴシック" charset="0"/>
              </a:rPr>
              <a:t> and actually start the server and upload the jar.</a:t>
            </a:r>
            <a:endParaRPr lang="en-US" sz="1200" kern="1200" dirty="0" smtClean="0">
              <a:solidFill>
                <a:schemeClr val="tx1"/>
              </a:solidFill>
              <a:effectLst/>
              <a:latin typeface="+mn-lt"/>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169</a:t>
            </a:fld>
            <a:endParaRPr lang="en-US"/>
          </a:p>
        </p:txBody>
      </p:sp>
    </p:spTree>
    <p:extLst>
      <p:ext uri="{BB962C8B-B14F-4D97-AF65-F5344CB8AC3E}">
        <p14:creationId xmlns:p14="http://schemas.microsoft.com/office/powerpoint/2010/main" val="1411344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a primarily REST based architecture.  And you will see how this architecture helps define the modular nature of the specification.</a:t>
            </a:r>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14</a:t>
            </a:fld>
            <a:endParaRPr lang="en-US"/>
          </a:p>
        </p:txBody>
      </p:sp>
    </p:spTree>
    <p:extLst>
      <p:ext uri="{BB962C8B-B14F-4D97-AF65-F5344CB8AC3E}">
        <p14:creationId xmlns:p14="http://schemas.microsoft.com/office/powerpoint/2010/main" val="42794026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ＭＳ Ｐゴシック" charset="0"/>
                <a:cs typeface="ＭＳ Ｐゴシック" charset="0"/>
              </a:rPr>
              <a:t>Type localhost:8080/codesystem/GO</a:t>
            </a:r>
          </a:p>
          <a:p>
            <a:r>
              <a:rPr lang="en-US" sz="1200" kern="1200" dirty="0" smtClean="0">
                <a:solidFill>
                  <a:schemeClr val="tx1"/>
                </a:solidFill>
                <a:effectLst/>
                <a:latin typeface="+mn-lt"/>
                <a:ea typeface="ＭＳ Ｐゴシック" charset="0"/>
                <a:cs typeface="ＭＳ Ｐゴシック" charset="0"/>
              </a:rPr>
              <a:t>Try also HUGO,</a:t>
            </a:r>
            <a:r>
              <a:rPr lang="en-US" sz="1200" kern="1200" baseline="0" dirty="0" smtClean="0">
                <a:solidFill>
                  <a:schemeClr val="tx1"/>
                </a:solidFill>
                <a:effectLst/>
                <a:latin typeface="+mn-lt"/>
                <a:ea typeface="ＭＳ Ｐゴシック" charset="0"/>
                <a:cs typeface="ＭＳ Ｐゴシック" charset="0"/>
              </a:rPr>
              <a:t> KEGG</a:t>
            </a:r>
            <a:endParaRPr lang="en-US" sz="1200" kern="1200" dirty="0" smtClean="0">
              <a:solidFill>
                <a:schemeClr val="tx1"/>
              </a:solidFill>
              <a:effectLst/>
              <a:latin typeface="+mn-lt"/>
              <a:ea typeface="ＭＳ Ｐゴシック" charset="0"/>
              <a:cs typeface="ＭＳ Ｐゴシック" charset="0"/>
            </a:endParaRPr>
          </a:p>
          <a:p>
            <a:r>
              <a:rPr lang="en-US" sz="1200" kern="1200" dirty="0" smtClean="0">
                <a:solidFill>
                  <a:schemeClr val="tx1"/>
                </a:solidFill>
                <a:effectLst/>
                <a:latin typeface="+mn-lt"/>
                <a:ea typeface="ＭＳ Ｐゴシック" charset="0"/>
                <a:cs typeface="ＭＳ Ｐゴシック" charset="0"/>
              </a:rPr>
              <a:t> </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170</a:t>
            </a:fld>
            <a:endParaRPr lang="en-US"/>
          </a:p>
        </p:txBody>
      </p:sp>
    </p:spTree>
    <p:extLst>
      <p:ext uri="{BB962C8B-B14F-4D97-AF65-F5344CB8AC3E}">
        <p14:creationId xmlns:p14="http://schemas.microsoft.com/office/powerpoint/2010/main" val="2931329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is</a:t>
            </a:r>
            <a:r>
              <a:rPr lang="en-US" baseline="0" dirty="0" smtClean="0"/>
              <a:t>, do you have a terminology that is not currently represented in a current service.</a:t>
            </a:r>
          </a:p>
          <a:p>
            <a:r>
              <a:rPr lang="en-US" baseline="0" dirty="0" smtClean="0"/>
              <a:t>Does that service provide the functions you need to get something done.  </a:t>
            </a:r>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16</a:t>
            </a:fld>
            <a:endParaRPr lang="en-US"/>
          </a:p>
        </p:txBody>
      </p:sp>
    </p:spTree>
    <p:extLst>
      <p:ext uri="{BB962C8B-B14F-4D97-AF65-F5344CB8AC3E}">
        <p14:creationId xmlns:p14="http://schemas.microsoft.com/office/powerpoint/2010/main" val="1644442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References</a:t>
            </a:r>
            <a:r>
              <a:rPr lang="en-US" baseline="0" dirty="0" smtClean="0"/>
              <a:t> for cts2 informatics, rest </a:t>
            </a:r>
            <a:r>
              <a:rPr lang="en-US" baseline="0" dirty="0" err="1" smtClean="0"/>
              <a:t>api</a:t>
            </a:r>
            <a:r>
              <a:rPr lang="en-US" baseline="0" dirty="0" smtClean="0"/>
              <a:t>, and development framework</a:t>
            </a:r>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19</a:t>
            </a:fld>
            <a:endParaRPr lang="en-US"/>
          </a:p>
        </p:txBody>
      </p:sp>
    </p:spTree>
    <p:extLst>
      <p:ext uri="{BB962C8B-B14F-4D97-AF65-F5344CB8AC3E}">
        <p14:creationId xmlns:p14="http://schemas.microsoft.com/office/powerpoint/2010/main" val="2662081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(1/7/13 14:44) -----</a:t>
            </a:r>
          </a:p>
          <a:p>
            <a:r>
              <a:rPr lang="en-US" dirty="0"/>
              <a:t>This model element needs to become the codesystem.</a:t>
            </a:r>
          </a:p>
          <a:p>
            <a:r>
              <a:rPr lang="en-US" dirty="0"/>
              <a:t>Get rid of associated children.</a:t>
            </a:r>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20</a:t>
            </a:fld>
            <a:endParaRPr lang="en-US"/>
          </a:p>
        </p:txBody>
      </p:sp>
    </p:spTree>
    <p:extLst>
      <p:ext uri="{BB962C8B-B14F-4D97-AF65-F5344CB8AC3E}">
        <p14:creationId xmlns:p14="http://schemas.microsoft.com/office/powerpoint/2010/main" val="4136156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25</a:t>
            </a:fld>
            <a:endParaRPr lang="en-US"/>
          </a:p>
        </p:txBody>
      </p:sp>
    </p:spTree>
    <p:extLst>
      <p:ext uri="{BB962C8B-B14F-4D97-AF65-F5344CB8AC3E}">
        <p14:creationId xmlns:p14="http://schemas.microsoft.com/office/powerpoint/2010/main" val="9230583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grpSp>
        <p:nvGrpSpPr>
          <p:cNvPr id="33794" name="Group 2"/>
          <p:cNvGrpSpPr>
            <a:grpSpLocks/>
          </p:cNvGrpSpPr>
          <p:nvPr/>
        </p:nvGrpSpPr>
        <p:grpSpPr bwMode="auto">
          <a:xfrm>
            <a:off x="152400" y="152400"/>
            <a:ext cx="8839200" cy="6477000"/>
            <a:chOff x="240" y="288"/>
            <a:chExt cx="5290" cy="3504"/>
          </a:xfrm>
        </p:grpSpPr>
        <p:sp>
          <p:nvSpPr>
            <p:cNvPr id="33795" name="Rectangle 3"/>
            <p:cNvSpPr>
              <a:spLocks noChangeArrowheads="1"/>
            </p:cNvSpPr>
            <p:nvPr/>
          </p:nvSpPr>
          <p:spPr bwMode="blackWhite">
            <a:xfrm>
              <a:off x="240" y="288"/>
              <a:ext cx="5290" cy="3504"/>
            </a:xfrm>
            <a:prstGeom prst="rect">
              <a:avLst/>
            </a:prstGeom>
            <a:solidFill>
              <a:schemeClr val="bg1"/>
            </a:solidFill>
            <a:ln w="50800">
              <a:solidFill>
                <a:schemeClr val="folHlink"/>
              </a:solidFill>
              <a:miter lim="800000"/>
              <a:headEnd/>
              <a:tailEnd/>
            </a:ln>
            <a:effectLst/>
          </p:spPr>
          <p:txBody>
            <a:bodyPr wrap="none" anchor="ctr"/>
            <a:lstStyle/>
            <a:p>
              <a:pPr algn="ctr" eaLnBrk="1" hangingPunct="1"/>
              <a:endParaRPr lang="en-US" sz="2400">
                <a:latin typeface="Times New Roman" pitchFamily="18" charset="0"/>
              </a:endParaRPr>
            </a:p>
          </p:txBody>
        </p:sp>
        <p:sp>
          <p:nvSpPr>
            <p:cNvPr id="33796" name="Rectangle 4"/>
            <p:cNvSpPr>
              <a:spLocks noChangeArrowheads="1"/>
            </p:cNvSpPr>
            <p:nvPr/>
          </p:nvSpPr>
          <p:spPr bwMode="auto">
            <a:xfrm>
              <a:off x="285" y="336"/>
              <a:ext cx="5184" cy="3408"/>
            </a:xfrm>
            <a:prstGeom prst="rect">
              <a:avLst/>
            </a:prstGeom>
            <a:noFill/>
            <a:ln w="9525">
              <a:solidFill>
                <a:schemeClr val="folHlink"/>
              </a:solidFill>
              <a:miter lim="800000"/>
              <a:headEnd/>
              <a:tailEnd/>
            </a:ln>
            <a:effectLst/>
          </p:spPr>
          <p:txBody>
            <a:bodyPr wrap="none" anchor="ctr"/>
            <a:lstStyle/>
            <a:p>
              <a:pPr algn="ctr" eaLnBrk="1" hangingPunct="1"/>
              <a:endParaRPr lang="en-US" sz="2400">
                <a:latin typeface="Times New Roman" pitchFamily="18" charset="0"/>
              </a:endParaRPr>
            </a:p>
          </p:txBody>
        </p:sp>
        <p:sp>
          <p:nvSpPr>
            <p:cNvPr id="33797" name="Line 5"/>
            <p:cNvSpPr>
              <a:spLocks noChangeShapeType="1"/>
            </p:cNvSpPr>
            <p:nvPr/>
          </p:nvSpPr>
          <p:spPr bwMode="auto">
            <a:xfrm>
              <a:off x="576" y="2256"/>
              <a:ext cx="4608" cy="0"/>
            </a:xfrm>
            <a:prstGeom prst="line">
              <a:avLst/>
            </a:prstGeom>
            <a:noFill/>
            <a:ln w="38100">
              <a:solidFill>
                <a:schemeClr val="accent1"/>
              </a:solidFill>
              <a:round/>
              <a:headEnd/>
              <a:tailEnd/>
            </a:ln>
            <a:effectLst/>
          </p:spPr>
          <p:txBody>
            <a:bodyPr wrap="none" anchor="ctr"/>
            <a:lstStyle/>
            <a:p>
              <a:endParaRPr lang="en-US"/>
            </a:p>
          </p:txBody>
        </p:sp>
      </p:grpSp>
      <p:sp>
        <p:nvSpPr>
          <p:cNvPr id="33799" name="Rectangle 7"/>
          <p:cNvSpPr>
            <a:spLocks noGrp="1" noChangeArrowheads="1"/>
          </p:cNvSpPr>
          <p:nvPr>
            <p:ph type="subTitle" idx="1"/>
          </p:nvPr>
        </p:nvSpPr>
        <p:spPr>
          <a:xfrm>
            <a:off x="1371600" y="3962400"/>
            <a:ext cx="6400800" cy="1873250"/>
          </a:xfrm>
        </p:spPr>
        <p:txBody>
          <a:bodyPr/>
          <a:lstStyle>
            <a:lvl1pPr marL="0" indent="0" algn="ctr">
              <a:buFont typeface="Wingdings" pitchFamily="2" charset="2"/>
              <a:buNone/>
              <a:defRPr sz="3000"/>
            </a:lvl1pPr>
          </a:lstStyle>
          <a:p>
            <a:r>
              <a:rPr lang="en-US" smtClean="0"/>
              <a:t>Click to edit Master subtitle style</a:t>
            </a:r>
            <a:endParaRPr lang="en-US"/>
          </a:p>
        </p:txBody>
      </p:sp>
      <p:sp>
        <p:nvSpPr>
          <p:cNvPr id="33804" name="Rectangle 12"/>
          <p:cNvSpPr>
            <a:spLocks noChangeArrowheads="1"/>
          </p:cNvSpPr>
          <p:nvPr/>
        </p:nvSpPr>
        <p:spPr bwMode="auto">
          <a:xfrm>
            <a:off x="76200" y="6629400"/>
            <a:ext cx="5715000" cy="276225"/>
          </a:xfrm>
          <a:prstGeom prst="rect">
            <a:avLst/>
          </a:prstGeom>
          <a:noFill/>
          <a:ln w="9525">
            <a:noFill/>
            <a:miter lim="800000"/>
            <a:headEnd/>
            <a:tailEnd/>
          </a:ln>
          <a:effectLst/>
        </p:spPr>
        <p:txBody>
          <a:bodyPr>
            <a:spAutoFit/>
          </a:bodyPr>
          <a:lstStyle/>
          <a:p>
            <a:r>
              <a:rPr lang="en-US" sz="600" b="1" dirty="0"/>
              <a:t>© </a:t>
            </a:r>
            <a:r>
              <a:rPr lang="en-US" sz="600" b="1" dirty="0" smtClean="0"/>
              <a:t>2011 </a:t>
            </a:r>
            <a:r>
              <a:rPr lang="en-US" sz="600" b="1" dirty="0"/>
              <a:t>Health Level Seven ® International. All Rights Reserved. </a:t>
            </a:r>
          </a:p>
          <a:p>
            <a:r>
              <a:rPr lang="en-US" sz="600" b="1" dirty="0"/>
              <a:t>HL7 and Health Level Seven are registered trademarks of Health Level Seven International. Reg. U.S. TM Office.</a:t>
            </a:r>
          </a:p>
        </p:txBody>
      </p:sp>
      <p:sp>
        <p:nvSpPr>
          <p:cNvPr id="10" name="Date Placeholder 9"/>
          <p:cNvSpPr>
            <a:spLocks noGrp="1"/>
          </p:cNvSpPr>
          <p:nvPr>
            <p:ph type="dt" sz="half" idx="10"/>
          </p:nvPr>
        </p:nvSpPr>
        <p:spPr/>
        <p:txBody>
          <a:bodyPr/>
          <a:lstStyle/>
          <a:p>
            <a:pPr>
              <a:defRPr/>
            </a:pPr>
            <a:fld id="{1C5FFC5D-DEE2-AD43-9C2C-4375F7AD8947}" type="datetime1">
              <a:rPr lang="en-US" smtClean="0"/>
              <a:t>4/12/13</a:t>
            </a:fld>
            <a:endParaRPr lang="en-US"/>
          </a:p>
        </p:txBody>
      </p:sp>
      <p:sp>
        <p:nvSpPr>
          <p:cNvPr id="11" name="Slide Number Placeholder 10"/>
          <p:cNvSpPr>
            <a:spLocks noGrp="1"/>
          </p:cNvSpPr>
          <p:nvPr>
            <p:ph type="sldNum" sz="quarter" idx="11"/>
          </p:nvPr>
        </p:nvSpPr>
        <p:spPr/>
        <p:txBody>
          <a:bodyPr/>
          <a:lstStyle/>
          <a:p>
            <a:pPr>
              <a:defRPr/>
            </a:pPr>
            <a:fld id="{F532A828-D71F-DB40-89F1-A737337173A2}" type="slidenum">
              <a:rPr lang="en-US" smtClean="0"/>
              <a:pPr>
                <a:defRPr/>
              </a:pPr>
              <a:t>‹#›</a:t>
            </a:fld>
            <a:endParaRPr lang="en-US"/>
          </a:p>
        </p:txBody>
      </p:sp>
      <p:sp>
        <p:nvSpPr>
          <p:cNvPr id="12" name="Title 11"/>
          <p:cNvSpPr>
            <a:spLocks noGrp="1"/>
          </p:cNvSpPr>
          <p:nvPr>
            <p:ph type="title"/>
          </p:nvPr>
        </p:nvSpPr>
        <p:spPr/>
        <p:txBody>
          <a:bodyPr/>
          <a:lstStyle/>
          <a:p>
            <a:r>
              <a:rPr lang="en-US" smtClean="0"/>
              <a:t>Click to edit Master title style</a:t>
            </a:r>
            <a:endParaRPr lang="en-US"/>
          </a:p>
        </p:txBody>
      </p:sp>
      <p:pic>
        <p:nvPicPr>
          <p:cNvPr id="13" name="Picture 13" descr="HL7 International 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73950" y="685800"/>
            <a:ext cx="1331913"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02D19649-13CA-1F44-8E05-82E70B8C4C10}" type="datetime1">
              <a:rPr lang="en-US" smtClean="0"/>
              <a:t>4/12/13</a:t>
            </a:fld>
            <a:endParaRPr lang="en-US"/>
          </a:p>
        </p:txBody>
      </p:sp>
      <p:sp>
        <p:nvSpPr>
          <p:cNvPr id="5" name="Slide Number Placeholder 4"/>
          <p:cNvSpPr>
            <a:spLocks noGrp="1"/>
          </p:cNvSpPr>
          <p:nvPr>
            <p:ph type="sldNum" sz="quarter" idx="11"/>
          </p:nvPr>
        </p:nvSpPr>
        <p:spPr/>
        <p:txBody>
          <a:bodyPr/>
          <a:lstStyle>
            <a:lvl1pPr>
              <a:defRPr/>
            </a:lvl1pPr>
          </a:lstStyle>
          <a:p>
            <a:pPr>
              <a:defRPr/>
            </a:pPr>
            <a:fld id="{A3506A01-4830-3C4A-B03A-1A1A48B2EAEA}"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473075"/>
            <a:ext cx="2095500" cy="57753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1000" y="473075"/>
            <a:ext cx="6134100" cy="57753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84840935-844D-4142-9357-C13B9BA5ABFB}" type="datetime1">
              <a:rPr lang="en-US" smtClean="0"/>
              <a:t>4/12/13</a:t>
            </a:fld>
            <a:endParaRPr lang="en-US"/>
          </a:p>
        </p:txBody>
      </p:sp>
      <p:sp>
        <p:nvSpPr>
          <p:cNvPr id="5" name="Slide Number Placeholder 4"/>
          <p:cNvSpPr>
            <a:spLocks noGrp="1"/>
          </p:cNvSpPr>
          <p:nvPr>
            <p:ph type="sldNum" sz="quarter" idx="11"/>
          </p:nvPr>
        </p:nvSpPr>
        <p:spPr/>
        <p:txBody>
          <a:bodyPr/>
          <a:lstStyle>
            <a:lvl1pPr>
              <a:defRPr/>
            </a:lvl1pPr>
          </a:lstStyle>
          <a:p>
            <a:pPr>
              <a:defRPr/>
            </a:pPr>
            <a:fld id="{1F62D8B7-1FE5-4A46-954F-9D71F768FFFF}"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B0FDD869-258C-D54D-8BCE-4B1F3B52B0F6}" type="datetime1">
              <a:rPr lang="en-US" smtClean="0"/>
              <a:t>4/12/13</a:t>
            </a:fld>
            <a:endParaRPr lang="en-US"/>
          </a:p>
        </p:txBody>
      </p:sp>
      <p:sp>
        <p:nvSpPr>
          <p:cNvPr id="5" name="Slide Number Placeholder 4"/>
          <p:cNvSpPr>
            <a:spLocks noGrp="1"/>
          </p:cNvSpPr>
          <p:nvPr>
            <p:ph type="sldNum" sz="quarter" idx="11"/>
          </p:nvPr>
        </p:nvSpPr>
        <p:spPr/>
        <p:txBody>
          <a:bodyPr/>
          <a:lstStyle>
            <a:lvl1pPr>
              <a:defRPr/>
            </a:lvl1pPr>
          </a:lstStyle>
          <a:p>
            <a:pPr>
              <a:defRPr/>
            </a:pPr>
            <a:fld id="{46C1AD1C-14FA-124C-BDE5-9A4F7356B2F5}"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7DDFA67E-C289-AF45-A17B-2167A52202A7}" type="datetime1">
              <a:rPr lang="en-US" smtClean="0"/>
              <a:t>4/12/13</a:t>
            </a:fld>
            <a:endParaRPr lang="en-US"/>
          </a:p>
        </p:txBody>
      </p:sp>
      <p:sp>
        <p:nvSpPr>
          <p:cNvPr id="5" name="Slide Number Placeholder 4"/>
          <p:cNvSpPr>
            <a:spLocks noGrp="1"/>
          </p:cNvSpPr>
          <p:nvPr>
            <p:ph type="sldNum" sz="quarter" idx="11"/>
          </p:nvPr>
        </p:nvSpPr>
        <p:spPr/>
        <p:txBody>
          <a:bodyPr/>
          <a:lstStyle>
            <a:lvl1pPr>
              <a:defRPr/>
            </a:lvl1pPr>
          </a:lstStyle>
          <a:p>
            <a:pPr>
              <a:defRPr/>
            </a:pPr>
            <a:fld id="{0010B7DB-9CAC-B345-9B29-C75B59BEA701}"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828800"/>
            <a:ext cx="41148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828800"/>
            <a:ext cx="41148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fld id="{823E2B77-8154-034C-896D-422D196072FA}" type="datetime1">
              <a:rPr lang="en-US" smtClean="0"/>
              <a:t>4/12/13</a:t>
            </a:fld>
            <a:endParaRPr lang="en-US"/>
          </a:p>
        </p:txBody>
      </p:sp>
      <p:sp>
        <p:nvSpPr>
          <p:cNvPr id="6" name="Slide Number Placeholder 5"/>
          <p:cNvSpPr>
            <a:spLocks noGrp="1"/>
          </p:cNvSpPr>
          <p:nvPr>
            <p:ph type="sldNum" sz="quarter" idx="11"/>
          </p:nvPr>
        </p:nvSpPr>
        <p:spPr/>
        <p:txBody>
          <a:bodyPr/>
          <a:lstStyle>
            <a:lvl1pPr>
              <a:defRPr/>
            </a:lvl1pPr>
          </a:lstStyle>
          <a:p>
            <a:pPr>
              <a:defRPr/>
            </a:pPr>
            <a:fld id="{B009E5CE-F4EE-6346-A1DE-644E1C6FE514}"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defRPr/>
            </a:pPr>
            <a:fld id="{FE188EA3-E7AC-C74B-B5A8-6F52EEF54666}" type="datetime1">
              <a:rPr lang="en-US" smtClean="0"/>
              <a:t>4/12/13</a:t>
            </a:fld>
            <a:endParaRPr lang="en-US"/>
          </a:p>
        </p:txBody>
      </p:sp>
      <p:sp>
        <p:nvSpPr>
          <p:cNvPr id="8" name="Slide Number Placeholder 7"/>
          <p:cNvSpPr>
            <a:spLocks noGrp="1"/>
          </p:cNvSpPr>
          <p:nvPr>
            <p:ph type="sldNum" sz="quarter" idx="11"/>
          </p:nvPr>
        </p:nvSpPr>
        <p:spPr/>
        <p:txBody>
          <a:bodyPr/>
          <a:lstStyle>
            <a:lvl1pPr>
              <a:defRPr/>
            </a:lvl1pPr>
          </a:lstStyle>
          <a:p>
            <a:pPr>
              <a:defRPr/>
            </a:pPr>
            <a:fld id="{125EF292-E0B4-6040-9A3E-458A177EC08B}"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defRPr/>
            </a:pPr>
            <a:fld id="{5CE32A2B-8BDB-D443-8DBC-0BE3753522A7}" type="datetime1">
              <a:rPr lang="en-US" smtClean="0"/>
              <a:t>4/12/13</a:t>
            </a:fld>
            <a:endParaRPr lang="en-US"/>
          </a:p>
        </p:txBody>
      </p:sp>
      <p:sp>
        <p:nvSpPr>
          <p:cNvPr id="4" name="Slide Number Placeholder 3"/>
          <p:cNvSpPr>
            <a:spLocks noGrp="1"/>
          </p:cNvSpPr>
          <p:nvPr>
            <p:ph type="sldNum" sz="quarter" idx="11"/>
          </p:nvPr>
        </p:nvSpPr>
        <p:spPr/>
        <p:txBody>
          <a:bodyPr/>
          <a:lstStyle>
            <a:lvl1pPr>
              <a:defRPr/>
            </a:lvl1pPr>
          </a:lstStyle>
          <a:p>
            <a:pPr>
              <a:defRPr/>
            </a:pPr>
            <a:fld id="{AF80F451-D549-8543-8A4E-A18FA16C6B85}"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7B3A5C64-C602-2047-AEBC-502CBED7D7E0}" type="datetime1">
              <a:rPr lang="en-US" smtClean="0"/>
              <a:t>4/12/13</a:t>
            </a:fld>
            <a:endParaRPr lang="en-US"/>
          </a:p>
        </p:txBody>
      </p:sp>
      <p:sp>
        <p:nvSpPr>
          <p:cNvPr id="3" name="Slide Number Placeholder 2"/>
          <p:cNvSpPr>
            <a:spLocks noGrp="1"/>
          </p:cNvSpPr>
          <p:nvPr>
            <p:ph type="sldNum" sz="quarter" idx="11"/>
          </p:nvPr>
        </p:nvSpPr>
        <p:spPr/>
        <p:txBody>
          <a:bodyPr/>
          <a:lstStyle>
            <a:lvl1pPr>
              <a:defRPr/>
            </a:lvl1pPr>
          </a:lstStyle>
          <a:p>
            <a:pPr>
              <a:defRPr/>
            </a:pPr>
            <a:fld id="{515BC018-0A67-4849-BF77-0EB8E5C301E0}"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46C53592-1CC0-C24B-96A3-DD6A3942DCD4}" type="datetime1">
              <a:rPr lang="en-US" smtClean="0"/>
              <a:t>4/12/13</a:t>
            </a:fld>
            <a:endParaRPr lang="en-US"/>
          </a:p>
        </p:txBody>
      </p:sp>
      <p:sp>
        <p:nvSpPr>
          <p:cNvPr id="6" name="Slide Number Placeholder 5"/>
          <p:cNvSpPr>
            <a:spLocks noGrp="1"/>
          </p:cNvSpPr>
          <p:nvPr>
            <p:ph type="sldNum" sz="quarter" idx="11"/>
          </p:nvPr>
        </p:nvSpPr>
        <p:spPr/>
        <p:txBody>
          <a:bodyPr/>
          <a:lstStyle>
            <a:lvl1pPr>
              <a:defRPr/>
            </a:lvl1pPr>
          </a:lstStyle>
          <a:p>
            <a:pPr>
              <a:defRPr/>
            </a:pPr>
            <a:fld id="{A1806151-3CF8-8648-A090-A098682BF103}"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F310F9F7-BFDC-9F4D-BBD9-9E97C665F002}" type="datetime1">
              <a:rPr lang="en-US" smtClean="0"/>
              <a:t>4/12/13</a:t>
            </a:fld>
            <a:endParaRPr lang="en-US"/>
          </a:p>
        </p:txBody>
      </p:sp>
      <p:sp>
        <p:nvSpPr>
          <p:cNvPr id="6" name="Slide Number Placeholder 5"/>
          <p:cNvSpPr>
            <a:spLocks noGrp="1"/>
          </p:cNvSpPr>
          <p:nvPr>
            <p:ph type="sldNum" sz="quarter" idx="11"/>
          </p:nvPr>
        </p:nvSpPr>
        <p:spPr/>
        <p:txBody>
          <a:bodyPr/>
          <a:lstStyle>
            <a:lvl1pPr>
              <a:defRPr/>
            </a:lvl1pPr>
          </a:lstStyle>
          <a:p>
            <a:pPr>
              <a:defRPr/>
            </a:pPr>
            <a:fld id="{83B32822-5D34-4045-886D-EBB735FBF321}"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1" name="Rectangle 3"/>
          <p:cNvSpPr>
            <a:spLocks noChangeArrowheads="1"/>
          </p:cNvSpPr>
          <p:nvPr/>
        </p:nvSpPr>
        <p:spPr bwMode="auto">
          <a:xfrm>
            <a:off x="152400" y="152400"/>
            <a:ext cx="8839200" cy="6477000"/>
          </a:xfrm>
          <a:prstGeom prst="rect">
            <a:avLst/>
          </a:prstGeom>
          <a:solidFill>
            <a:schemeClr val="bg1"/>
          </a:solidFill>
          <a:ln w="44450">
            <a:solidFill>
              <a:schemeClr val="folHlink"/>
            </a:solidFill>
            <a:miter lim="800000"/>
            <a:headEnd/>
            <a:tailEnd/>
          </a:ln>
          <a:effectLst/>
        </p:spPr>
        <p:txBody>
          <a:bodyPr wrap="none" anchor="ctr"/>
          <a:lstStyle/>
          <a:p>
            <a:pPr algn="ctr" eaLnBrk="1" hangingPunct="1"/>
            <a:endParaRPr lang="en-US" sz="2400">
              <a:latin typeface="Times New Roman" pitchFamily="18" charset="0"/>
            </a:endParaRPr>
          </a:p>
        </p:txBody>
      </p:sp>
      <p:sp>
        <p:nvSpPr>
          <p:cNvPr id="32772" name="Rectangle 4"/>
          <p:cNvSpPr>
            <a:spLocks noChangeArrowheads="1"/>
          </p:cNvSpPr>
          <p:nvPr/>
        </p:nvSpPr>
        <p:spPr bwMode="blackWhite">
          <a:xfrm>
            <a:off x="231775" y="236538"/>
            <a:ext cx="8678863" cy="6289675"/>
          </a:xfrm>
          <a:prstGeom prst="rect">
            <a:avLst/>
          </a:prstGeom>
          <a:solidFill>
            <a:schemeClr val="bg1"/>
          </a:solidFill>
          <a:ln w="9525">
            <a:solidFill>
              <a:schemeClr val="folHlink"/>
            </a:solidFill>
            <a:miter lim="800000"/>
            <a:headEnd/>
            <a:tailEnd/>
          </a:ln>
          <a:effectLst/>
        </p:spPr>
        <p:txBody>
          <a:bodyPr wrap="none" anchor="ctr"/>
          <a:lstStyle/>
          <a:p>
            <a:pPr algn="ctr" eaLnBrk="1" hangingPunct="1"/>
            <a:endParaRPr lang="en-US" sz="2400">
              <a:latin typeface="Times New Roman" pitchFamily="18" charset="0"/>
            </a:endParaRPr>
          </a:p>
        </p:txBody>
      </p:sp>
      <p:sp>
        <p:nvSpPr>
          <p:cNvPr id="32773" name="Line 5"/>
          <p:cNvSpPr>
            <a:spLocks noChangeShapeType="1"/>
          </p:cNvSpPr>
          <p:nvPr/>
        </p:nvSpPr>
        <p:spPr bwMode="auto">
          <a:xfrm>
            <a:off x="461963" y="1600200"/>
            <a:ext cx="8296275" cy="0"/>
          </a:xfrm>
          <a:prstGeom prst="line">
            <a:avLst/>
          </a:prstGeom>
          <a:noFill/>
          <a:ln w="38100">
            <a:solidFill>
              <a:schemeClr val="accent1"/>
            </a:solidFill>
            <a:round/>
            <a:headEnd/>
            <a:tailEnd/>
          </a:ln>
          <a:effectLst/>
        </p:spPr>
        <p:txBody>
          <a:bodyPr/>
          <a:lstStyle/>
          <a:p>
            <a:endParaRPr lang="en-US"/>
          </a:p>
        </p:txBody>
      </p:sp>
      <p:sp>
        <p:nvSpPr>
          <p:cNvPr id="32774" name="Rectangle 6"/>
          <p:cNvSpPr>
            <a:spLocks noGrp="1" noChangeArrowheads="1"/>
          </p:cNvSpPr>
          <p:nvPr>
            <p:ph type="title"/>
          </p:nvPr>
        </p:nvSpPr>
        <p:spPr bwMode="auto">
          <a:xfrm>
            <a:off x="533400" y="473075"/>
            <a:ext cx="8153400" cy="8223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32775" name="Rectangle 7"/>
          <p:cNvSpPr>
            <a:spLocks noGrp="1" noChangeArrowheads="1"/>
          </p:cNvSpPr>
          <p:nvPr>
            <p:ph type="body" idx="1"/>
          </p:nvPr>
        </p:nvSpPr>
        <p:spPr bwMode="auto">
          <a:xfrm>
            <a:off x="381000" y="1828800"/>
            <a:ext cx="8382000" cy="4419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32781" name="Rectangle 13"/>
          <p:cNvSpPr>
            <a:spLocks noChangeArrowheads="1"/>
          </p:cNvSpPr>
          <p:nvPr/>
        </p:nvSpPr>
        <p:spPr bwMode="auto">
          <a:xfrm>
            <a:off x="228600" y="6629400"/>
            <a:ext cx="4419600" cy="276225"/>
          </a:xfrm>
          <a:prstGeom prst="rect">
            <a:avLst/>
          </a:prstGeom>
          <a:noFill/>
          <a:ln w="9525">
            <a:noFill/>
            <a:miter lim="800000"/>
            <a:headEnd/>
            <a:tailEnd/>
          </a:ln>
          <a:effectLst/>
        </p:spPr>
        <p:txBody>
          <a:bodyPr>
            <a:spAutoFit/>
          </a:bodyPr>
          <a:lstStyle/>
          <a:p>
            <a:r>
              <a:rPr lang="en-US" sz="600" b="1" dirty="0"/>
              <a:t>© </a:t>
            </a:r>
            <a:r>
              <a:rPr lang="en-US" sz="600" b="1" dirty="0" smtClean="0"/>
              <a:t>2011 </a:t>
            </a:r>
            <a:r>
              <a:rPr lang="en-US" sz="600" b="1" dirty="0"/>
              <a:t>Health Level Seven ® International. All Rights Reserved. </a:t>
            </a:r>
          </a:p>
          <a:p>
            <a:r>
              <a:rPr lang="en-US" sz="600" b="1" dirty="0"/>
              <a:t>HL7 and Health Level Seven are registered trademarks of Health Level Seven International. Reg. U.S. TM Office.</a:t>
            </a:r>
          </a:p>
        </p:txBody>
      </p:sp>
      <p:pic>
        <p:nvPicPr>
          <p:cNvPr id="32783" name="Picture 15" descr="HL7 International Logo"/>
          <p:cNvPicPr>
            <a:picLocks noChangeAspect="1" noChangeArrowheads="1"/>
          </p:cNvPicPr>
          <p:nvPr/>
        </p:nvPicPr>
        <p:blipFill>
          <a:blip r:embed="rId13" cstate="print"/>
          <a:srcRect/>
          <a:stretch>
            <a:fillRect/>
          </a:stretch>
        </p:blipFill>
        <p:spPr bwMode="auto">
          <a:xfrm>
            <a:off x="76200" y="6629400"/>
            <a:ext cx="228600" cy="228600"/>
          </a:xfrm>
          <a:prstGeom prst="rect">
            <a:avLst/>
          </a:prstGeom>
          <a:noFill/>
        </p:spPr>
      </p:pic>
      <p:sp>
        <p:nvSpPr>
          <p:cNvPr id="32784" name="Rectangle 16"/>
          <p:cNvSpPr>
            <a:spLocks noGrp="1" noChangeArrowheads="1"/>
          </p:cNvSpPr>
          <p:nvPr>
            <p:ph type="dt" sz="half" idx="2"/>
          </p:nvPr>
        </p:nvSpPr>
        <p:spPr bwMode="auto">
          <a:xfrm>
            <a:off x="8077200" y="6629400"/>
            <a:ext cx="838200" cy="152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600"/>
            </a:lvl1pPr>
          </a:lstStyle>
          <a:p>
            <a:pPr>
              <a:defRPr/>
            </a:pPr>
            <a:fld id="{F2D60B50-9A01-E548-85C3-65EA2173292F}" type="datetime1">
              <a:rPr lang="en-US" smtClean="0"/>
              <a:t>4/12/13</a:t>
            </a:fld>
            <a:endParaRPr lang="en-US" dirty="0"/>
          </a:p>
        </p:txBody>
      </p:sp>
      <p:sp>
        <p:nvSpPr>
          <p:cNvPr id="32786" name="Rectangle 18"/>
          <p:cNvSpPr>
            <a:spLocks noGrp="1" noChangeArrowheads="1"/>
          </p:cNvSpPr>
          <p:nvPr>
            <p:ph type="sldNum" sz="quarter" idx="4"/>
          </p:nvPr>
        </p:nvSpPr>
        <p:spPr bwMode="auto">
          <a:xfrm>
            <a:off x="4343400" y="6534150"/>
            <a:ext cx="533400" cy="47625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eaLnBrk="1" hangingPunct="1">
              <a:defRPr sz="800"/>
            </a:lvl1pPr>
          </a:lstStyle>
          <a:p>
            <a:pPr>
              <a:defRPr/>
            </a:pPr>
            <a:fld id="{ADE71F70-5BF9-FF49-98DA-7017A5F5F216}" type="slidenum">
              <a:rPr lang="en-US" smtClean="0"/>
              <a:pPr>
                <a:defRPr/>
              </a:pPr>
              <a:t>‹#›</a:t>
            </a:fld>
            <a:endParaRPr lang="en-US" dirty="0"/>
          </a:p>
        </p:txBody>
      </p:sp>
      <p:sp>
        <p:nvSpPr>
          <p:cNvPr id="2" name="Footer Placeholder 1"/>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cSld>
  <p:clrMap bg1="lt1" tx1="dk1" bg2="lt2" tx2="dk2" accent1="accent1" accent2="accent2" accent3="accent3" accent4="accent4" accent5="accent5" accent6="accent6" hlink="hlink" folHlink="folHlink"/>
  <p:sldLayoutIdLst>
    <p:sldLayoutId id="2147484053" r:id="rId1"/>
    <p:sldLayoutId id="2147484054" r:id="rId2"/>
    <p:sldLayoutId id="2147484055" r:id="rId3"/>
    <p:sldLayoutId id="2147484056" r:id="rId4"/>
    <p:sldLayoutId id="2147484057" r:id="rId5"/>
    <p:sldLayoutId id="2147484058" r:id="rId6"/>
    <p:sldLayoutId id="2147484059" r:id="rId7"/>
    <p:sldLayoutId id="2147484060" r:id="rId8"/>
    <p:sldLayoutId id="2147484061" r:id="rId9"/>
    <p:sldLayoutId id="2147484062" r:id="rId10"/>
    <p:sldLayoutId id="2147484063" r:id="rId11"/>
  </p:sldLayoutIdLst>
  <p:hf hdr="0" ftr="0" dt="0"/>
  <p:txStyles>
    <p:title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p:titleStyle>
    <p:body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jsfiddle.net/"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informatics.mayo.edu/cts2/rest/codesystem/SNOMEDCT?format=json"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jsfiddle.net/coryendle/yPC4K/"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jsfiddle.net/coryendle/rLSUa/"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cts2/"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informatics.mayo.edu/cts2widgets/widgets.html"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hyperlink" Target="http://informatics.mayo.edu/cts2/rest/valuesets" TargetMode="External"/><Relationship Id="rId4" Type="http://schemas.openxmlformats.org/officeDocument/2006/relationships/hyperlink" Target="http://informatics.mayo.edu/cts2/rest/valueset/ECGF" TargetMode="External"/><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informatics.mayo.edu/cts2/rest/valueset/skos$format=json"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jsfiddle.net/coryendle/n9bWF/"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informatics.mayo.edu/cts2/services/phinvads/valuesets?maxtoreturn=100"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formatics.mayo.edu/cts2/services/phinvads/valueset/PHVS_BirthCountry_CDC/resolution?format=json"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jsfiddle.net/coryendle/bhTaD/"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informatics.mayo.edu/vsmc/?showAll=true"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64.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5.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informatics.mayo.edu/exist/cts2/rest/editor/console" TargetMode="Externa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formatics.mayo.edu/cts2/rest/valuesets"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formatics.mayo.edu/cts2/rest/valuesets?matchvalue=Sequence&amp;format=json"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formatics.mayo.edu/CTS2_V3/index.php/Value_Set_REST_API_and_Implementation_Examples" TargetMode="Externa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hsbauer/cts2-example-service/archive/master.zip" TargetMode="Externa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8.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9.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70.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71.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72.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7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74.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75.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76.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79.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80.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81.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8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84.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hyperlink" Target="http://www.bioontology.org/wiki/index.php/CTS2_RDF_Plugin" TargetMode="External"/><Relationship Id="rId4" Type="http://schemas.openxmlformats.org/officeDocument/2006/relationships/hyperlink" Target="http://informatics.mayo.edu/cts2/index.php/REST" TargetMode="External"/><Relationship Id="rId5" Type="http://schemas.openxmlformats.org/officeDocument/2006/relationships/hyperlink" Target="https://github.com/hsbauer/cts2-example-service/archive/master.zip" TargetMode="External"/><Relationship Id="rId6" Type="http://schemas.openxmlformats.org/officeDocument/2006/relationships/hyperlink" Target="http://informatics.mayo.edu/cts2/framework/downloads/cts2framework-standalone.jar" TargetMode="External"/><Relationship Id="rId7" Type="http://schemas.openxmlformats.org/officeDocument/2006/relationships/hyperlink" Target="http://www.mysql.com/downloads/mysql/5.1.html" TargetMode="External"/><Relationship Id="rId8" Type="http://schemas.openxmlformats.org/officeDocument/2006/relationships/hyperlink" Target="http://maven.apache.org/download.html" TargetMode="External"/><Relationship Id="rId9" Type="http://schemas.openxmlformats.org/officeDocument/2006/relationships/hyperlink" Target="http://www.eclipse.org/downloads/" TargetMode="External"/><Relationship Id="rId1" Type="http://schemas.openxmlformats.org/officeDocument/2006/relationships/slideLayout" Target="../slideLayouts/slideLayout2.xml"/><Relationship Id="rId2" Type="http://schemas.openxmlformats.org/officeDocument/2006/relationships/hyperlink" Target="http://www.bioontology.org/wiki/index.php/CTS2_BioPortal_wrapper_summary" TargetMode="External"/></Relationships>
</file>

<file path=ppt/slides/_rels/slide174.xml.rels><?xml version="1.0" encoding="UTF-8" standalone="yes"?>
<Relationships xmlns="http://schemas.openxmlformats.org/package/2006/relationships"><Relationship Id="rId3" Type="http://schemas.openxmlformats.org/officeDocument/2006/relationships/hyperlink" Target="http://informatics.mayo.edu/cts2/services/bioportal-rdf/valuesets" TargetMode="External"/><Relationship Id="rId4" Type="http://schemas.openxmlformats.org/officeDocument/2006/relationships/hyperlink" Target="http://sparql.bioontology.org/" TargetMode="External"/><Relationship Id="rId5" Type="http://schemas.openxmlformats.org/officeDocument/2006/relationships/hyperlink" Target="https://informatics.mayo.edu/cts2/services/mat/valuesets" TargetMode="External"/><Relationship Id="rId6" Type="http://schemas.openxmlformats.org/officeDocument/2006/relationships/hyperlink" Target="https://informatics.mayo.edu/vsmc" TargetMode="External"/><Relationship Id="rId7" Type="http://schemas.openxmlformats.org/officeDocument/2006/relationships/hyperlink" Target="http://www.phenotypeportal.org/" TargetMode="External"/><Relationship Id="rId8" Type="http://schemas.openxmlformats.org/officeDocument/2006/relationships/hyperlink" Target="http://informatics.mayo.edu/cts2widgets/widgets.html" TargetMode="External"/><Relationship Id="rId1" Type="http://schemas.openxmlformats.org/officeDocument/2006/relationships/slideLayout" Target="../slideLayouts/slideLayout2.xml"/><Relationship Id="rId2" Type="http://schemas.openxmlformats.org/officeDocument/2006/relationships/hyperlink" Target="http://informatics.mayo.edu/cts2/rest/valuesets" TargetMode="External"/></Relationships>
</file>

<file path=ppt/slides/_rels/slide175.xml.rels><?xml version="1.0" encoding="UTF-8" standalone="yes"?>
<Relationships xmlns="http://schemas.openxmlformats.org/package/2006/relationships"><Relationship Id="rId3" Type="http://schemas.openxmlformats.org/officeDocument/2006/relationships/hyperlink" Target="https://github.com/cts2/cts2autocomplete" TargetMode="External"/><Relationship Id="rId4" Type="http://schemas.openxmlformats.org/officeDocument/2006/relationships/hyperlink" Target="https://github.com/cts2/cts2tooltip" TargetMode="External"/><Relationship Id="rId5" Type="http://schemas.openxmlformats.org/officeDocument/2006/relationships/hyperlink" Target="https://github.com/cts2/cts2dropdown" TargetMode="External"/><Relationship Id="rId6" Type="http://schemas.openxmlformats.org/officeDocument/2006/relationships/hyperlink" Target="http://jqueryui.com/" TargetMode="External"/><Relationship Id="rId7" Type="http://schemas.openxmlformats.org/officeDocument/2006/relationships/hyperlink" Target="http://jsfiddle.net/coryendle/n9bWF/" TargetMode="External"/><Relationship Id="rId8" Type="http://schemas.openxmlformats.org/officeDocument/2006/relationships/hyperlink" Target="http://jsfiddle.net/coryendle/dKjXs/" TargetMode="External"/><Relationship Id="rId9" Type="http://schemas.openxmlformats.org/officeDocument/2006/relationships/hyperlink" Target="http://jsfiddle.net/coryendle/bhTaD/" TargetMode="External"/><Relationship Id="rId1" Type="http://schemas.openxmlformats.org/officeDocument/2006/relationships/slideLayout" Target="../slideLayouts/slideLayout2.xml"/><Relationship Id="rId2" Type="http://schemas.openxmlformats.org/officeDocument/2006/relationships/hyperlink" Target="https://github.com/cts2/" TargetMode="Externa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hsbauer/cts2-example-service/archive/master.zip"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informatics.mayo.edu/cts2/rest/codesystem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file://localhost/p/::informatics.mayo.edu:cts2:rest:codesystem:MDR"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informatics.mayo.edu/cts2/rest/codesystems?matchvalue=MDR&amp;filtercomponent=resourceNam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formatics.mayo.edu/cts2/rest/codesystemversions" TargetMode="External"/><Relationship Id="rId3" Type="http://schemas.openxmlformats.org/officeDocument/2006/relationships/hyperlink" Target="http://informatics.mayo.edu/cts2/rest/codesystem/LNC/versions"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 Id="rId3"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formatics.mayo.edu/cts2/rest/codesystem/LNC/version/232"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informatics.mayo.edu/cts2/rest/entities?matchvalue=swelling" TargetMode="External"/><Relationship Id="rId4" Type="http://schemas.openxmlformats.org/officeDocument/2006/relationships/hyperlink" Target="http://informatics.mayo.edu/cts2/rest/codesystem/LNC/version/232/entities?matchvalue=Cefoperazone" TargetMode="Externa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7.xml"/><Relationship Id="rId2" Type="http://schemas.openxmlformats.org/officeDocument/2006/relationships/image" Target="../media/image3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formatics.mayo.edu/cts2/rest/codesystem/LNC/version/232/entity/100-8"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1" Type="http://schemas.openxmlformats.org/officeDocument/2006/relationships/slideLayout" Target="../slideLayouts/slideLayout7.xml"/><Relationship Id="rId2" Type="http://schemas.openxmlformats.org/officeDocument/2006/relationships/image" Target="../media/image3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formatics.mayo.edu/cts2/rest/valuesets" TargetMode="External"/><Relationship Id="rId3" Type="http://schemas.openxmlformats.org/officeDocument/2006/relationships/image" Target="../media/image4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formatics.mayo.edu/cts2/rest/valueset/provenance/resolution"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png"/><Relationship Id="rId3"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informatics.mayo.edu/cts2/rest/resolvedvaluesets"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formatics.mayo.edu/cts2/services/bioportal-rdf/codesystem/ICD9CM/version/ICD9CM-47178/associations"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formatics.mayo.edu/cts2/services/bioportal-rdf/codesystem/ICD9CM/version/ICD9CM-47178/entity/E008/subjectof"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formatics.mayo.edu/cts2/services/bioportal-rdf/codesystem/ICD9CM/version/ICD9CM-47178/entity/E008/targetof"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formatics.mayo.edu/cts2/services/bioportal-rdf/codesystem/ICD9CM/version/ICD9CM-47178/entity/E008/children"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4.png"/></Relationships>
</file>

<file path=ppt/slides/_rels/slide73.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formatics.mayo.edu/cts2/services/py4cts2/cts2/codesystems/?format=json"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formatics.mayo.edu/cts2/rest/valuesets"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formatics.mayo.edu/cts2/rest/valuesets" TargetMode="External"/><Relationship Id="rId3" Type="http://schemas.openxmlformats.org/officeDocument/2006/relationships/hyperlink" Target="http://markbucayan.appspot.com/xslt/index.html"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smtClean="0"/>
              <a:t>Scott Bauer, Cory </a:t>
            </a:r>
            <a:r>
              <a:rPr lang="en-US" dirty="0" err="1" smtClean="0"/>
              <a:t>Endle</a:t>
            </a:r>
            <a:endParaRPr lang="en-US" dirty="0"/>
          </a:p>
        </p:txBody>
      </p:sp>
      <p:sp>
        <p:nvSpPr>
          <p:cNvPr id="2" name="Title 1"/>
          <p:cNvSpPr>
            <a:spLocks noGrp="1"/>
          </p:cNvSpPr>
          <p:nvPr>
            <p:ph type="title"/>
          </p:nvPr>
        </p:nvSpPr>
        <p:spPr>
          <a:xfrm>
            <a:off x="381000" y="2819400"/>
            <a:ext cx="8153400" cy="822325"/>
          </a:xfrm>
        </p:spPr>
        <p:txBody>
          <a:bodyPr/>
          <a:lstStyle/>
          <a:p>
            <a:r>
              <a:rPr lang="en-US" dirty="0"/>
              <a:t>CTS2 </a:t>
            </a:r>
            <a:r>
              <a:rPr lang="en-US" dirty="0" smtClean="0"/>
              <a:t>Development Framework Implementation</a:t>
            </a:r>
            <a:br>
              <a:rPr lang="en-US" dirty="0" smtClean="0"/>
            </a:br>
            <a:r>
              <a:rPr lang="en-US" sz="3200" dirty="0" smtClean="0">
                <a:solidFill>
                  <a:srgbClr val="FF0000"/>
                </a:solidFill>
              </a:rPr>
              <a:t>Technical Overview</a:t>
            </a:r>
            <a:endParaRPr lang="en-US" dirty="0"/>
          </a:p>
        </p:txBody>
      </p:sp>
      <p:sp>
        <p:nvSpPr>
          <p:cNvPr id="4" name="TextBox 3"/>
          <p:cNvSpPr txBox="1"/>
          <p:nvPr/>
        </p:nvSpPr>
        <p:spPr>
          <a:xfrm>
            <a:off x="658813" y="4843463"/>
            <a:ext cx="7826375" cy="695325"/>
          </a:xfrm>
          <a:prstGeom prst="rect">
            <a:avLst/>
          </a:prstGeom>
        </p:spPr>
        <p:txBody>
          <a:bodyPr lIns="0" tIns="228600" rIns="0"/>
          <a:lstStyle>
            <a:lvl1pPr lvl="0" indent="0">
              <a:lnSpc>
                <a:spcPct val="90000"/>
              </a:lnSpc>
              <a:spcBef>
                <a:spcPts val="0"/>
              </a:spcBef>
              <a:buClr>
                <a:schemeClr val="tx2"/>
              </a:buClr>
              <a:buSzPct val="120000"/>
              <a:buFont typeface="Arial" pitchFamily="34" charset="0"/>
              <a:buNone/>
              <a:defRPr lang="en-US" smtClean="0">
                <a:solidFill>
                  <a:schemeClr val="accent5"/>
                </a:solidFill>
              </a:defRPr>
            </a:lvl1pPr>
            <a:lvl2pPr marL="800100" indent="-228600">
              <a:lnSpc>
                <a:spcPct val="90000"/>
              </a:lnSpc>
              <a:spcBef>
                <a:spcPts val="600"/>
              </a:spcBef>
              <a:buClr>
                <a:schemeClr val="accent5"/>
              </a:buClr>
              <a:buSzPct val="120000"/>
              <a:buFont typeface="Arial" pitchFamily="34" charset="0"/>
              <a:buChar char="•"/>
              <a:defRPr lang="en-US" sz="2800" smtClean="0"/>
            </a:lvl2pPr>
            <a:lvl3pPr marL="1143000" indent="-228600">
              <a:lnSpc>
                <a:spcPct val="90000"/>
              </a:lnSpc>
              <a:spcBef>
                <a:spcPts val="600"/>
              </a:spcBef>
              <a:buClr>
                <a:schemeClr val="accent5"/>
              </a:buClr>
              <a:buFont typeface="Arial" pitchFamily="34" charset="0"/>
              <a:buChar char="•"/>
              <a:defRPr lang="en-US" sz="2800" smtClean="0"/>
            </a:lvl3pPr>
            <a:lvl4pPr marL="1600200" indent="-228600">
              <a:lnSpc>
                <a:spcPct val="90000"/>
              </a:lnSpc>
              <a:spcBef>
                <a:spcPts val="600"/>
              </a:spcBef>
              <a:buClr>
                <a:schemeClr val="accent5"/>
              </a:buClr>
              <a:buFont typeface="Arial" pitchFamily="34" charset="0"/>
              <a:buChar char="•"/>
              <a:defRPr lang="en-US" sz="2800" smtClean="0"/>
            </a:lvl4pPr>
            <a:lvl5pPr marL="2057400" indent="-228600">
              <a:lnSpc>
                <a:spcPct val="90000"/>
              </a:lnSpc>
              <a:spcBef>
                <a:spcPts val="600"/>
              </a:spcBef>
              <a:buClr>
                <a:schemeClr val="accent5"/>
              </a:buClr>
              <a:buFont typeface="Arial" pitchFamily="34" charset="0"/>
              <a:buChar char="•"/>
              <a:defRPr lang="en-US" sz="2800" dirty="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fontAlgn="auto">
              <a:spcAft>
                <a:spcPts val="0"/>
              </a:spcAft>
              <a:defRPr/>
            </a:pPr>
            <a:r>
              <a:rPr dirty="0">
                <a:solidFill>
                  <a:schemeClr val="tx1">
                    <a:lumMod val="50000"/>
                    <a:lumOff val="50000"/>
                  </a:schemeClr>
                </a:solidFill>
                <a:latin typeface="+mn-lt"/>
                <a:ea typeface="+mn-ea"/>
                <a:cs typeface="+mn-cs"/>
              </a:rPr>
              <a:t>HL7 Working Group Meeting</a:t>
            </a:r>
          </a:p>
          <a:p>
            <a:pPr fontAlgn="auto">
              <a:spcAft>
                <a:spcPts val="0"/>
              </a:spcAft>
              <a:defRPr/>
            </a:pPr>
            <a:r>
              <a:rPr lang="en-US" dirty="0">
                <a:solidFill>
                  <a:schemeClr val="tx1">
                    <a:lumMod val="50000"/>
                    <a:lumOff val="50000"/>
                  </a:schemeClr>
                </a:solidFill>
              </a:rPr>
              <a:t>May </a:t>
            </a:r>
            <a:r>
              <a:rPr lang="en-US" dirty="0" smtClean="0">
                <a:solidFill>
                  <a:schemeClr val="tx1">
                    <a:lumMod val="50000"/>
                    <a:lumOff val="50000"/>
                  </a:schemeClr>
                </a:solidFill>
              </a:rPr>
              <a:t>9</a:t>
            </a:r>
            <a:r>
              <a:rPr lang="en-US" baseline="30000" dirty="0" smtClean="0">
                <a:solidFill>
                  <a:schemeClr val="tx1">
                    <a:lumMod val="50000"/>
                    <a:lumOff val="50000"/>
                  </a:schemeClr>
                </a:solidFill>
              </a:rPr>
              <a:t>th</a:t>
            </a:r>
            <a:r>
              <a:rPr lang="en-US" dirty="0">
                <a:solidFill>
                  <a:schemeClr val="tx1">
                    <a:lumMod val="50000"/>
                    <a:lumOff val="50000"/>
                  </a:schemeClr>
                </a:solidFill>
              </a:rPr>
              <a:t>, 2013</a:t>
            </a:r>
          </a:p>
        </p:txBody>
      </p:sp>
      <p:sp>
        <p:nvSpPr>
          <p:cNvPr id="5" name="Slide Number Placeholder 4"/>
          <p:cNvSpPr>
            <a:spLocks noGrp="1"/>
          </p:cNvSpPr>
          <p:nvPr>
            <p:ph type="sldNum" sz="quarter" idx="11"/>
          </p:nvPr>
        </p:nvSpPr>
        <p:spPr/>
        <p:txBody>
          <a:bodyPr/>
          <a:lstStyle/>
          <a:p>
            <a:pPr>
              <a:defRPr/>
            </a:pPr>
            <a:fld id="{F532A828-D71F-DB40-89F1-A737337173A2}" type="slidenum">
              <a:rPr lang="en-US" smtClean="0"/>
              <a:pPr>
                <a:defRPr/>
              </a:pPr>
              <a:t>1</a:t>
            </a:fld>
            <a:endParaRPr lang="en-US"/>
          </a:p>
        </p:txBody>
      </p:sp>
    </p:spTree>
    <p:extLst>
      <p:ext uri="{BB962C8B-B14F-4D97-AF65-F5344CB8AC3E}">
        <p14:creationId xmlns:p14="http://schemas.microsoft.com/office/powerpoint/2010/main" val="333054039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p:txBody>
          <a:bodyPr/>
          <a:lstStyle/>
          <a:p>
            <a:pPr eaLnBrk="1" hangingPunct="1"/>
            <a:r>
              <a:rPr lang="en-US" dirty="0">
                <a:latin typeface="Arial" charset="0"/>
              </a:rPr>
              <a:t>Modular Functionality</a:t>
            </a:r>
            <a:br>
              <a:rPr lang="en-US" dirty="0">
                <a:latin typeface="Arial" charset="0"/>
              </a:rPr>
            </a:br>
            <a:r>
              <a:rPr lang="en-US" sz="2800" dirty="0">
                <a:solidFill>
                  <a:srgbClr val="FF0000"/>
                </a:solidFill>
                <a:latin typeface="Arial" charset="0"/>
              </a:rPr>
              <a:t>Implement / use what you need</a:t>
            </a:r>
          </a:p>
        </p:txBody>
      </p:sp>
      <p:sp>
        <p:nvSpPr>
          <p:cNvPr id="24578" name="Content Placeholder 2"/>
          <p:cNvSpPr>
            <a:spLocks noGrp="1"/>
          </p:cNvSpPr>
          <p:nvPr>
            <p:ph idx="1"/>
          </p:nvPr>
        </p:nvSpPr>
        <p:spPr/>
        <p:txBody>
          <a:bodyPr/>
          <a:lstStyle/>
          <a:p>
            <a:pPr eaLnBrk="1" hangingPunct="1"/>
            <a:r>
              <a:rPr lang="en-US" dirty="0">
                <a:latin typeface="Arial" charset="0"/>
              </a:rPr>
              <a:t>Read </a:t>
            </a:r>
          </a:p>
          <a:p>
            <a:pPr eaLnBrk="1" hangingPunct="1"/>
            <a:r>
              <a:rPr lang="en-US" dirty="0">
                <a:latin typeface="Arial" charset="0"/>
              </a:rPr>
              <a:t>Query</a:t>
            </a:r>
          </a:p>
          <a:p>
            <a:pPr eaLnBrk="1" hangingPunct="1"/>
            <a:r>
              <a:rPr lang="en-US" dirty="0">
                <a:latin typeface="Arial" charset="0"/>
              </a:rPr>
              <a:t>Import</a:t>
            </a:r>
          </a:p>
          <a:p>
            <a:pPr eaLnBrk="1" hangingPunct="1"/>
            <a:r>
              <a:rPr lang="en-US" dirty="0">
                <a:latin typeface="Arial" charset="0"/>
              </a:rPr>
              <a:t>Export</a:t>
            </a:r>
          </a:p>
          <a:p>
            <a:pPr eaLnBrk="1" hangingPunct="1"/>
            <a:r>
              <a:rPr lang="en-US" dirty="0">
                <a:latin typeface="Arial" charset="0"/>
              </a:rPr>
              <a:t>Update</a:t>
            </a:r>
          </a:p>
          <a:p>
            <a:pPr eaLnBrk="1" hangingPunct="1"/>
            <a:r>
              <a:rPr lang="en-US" dirty="0">
                <a:latin typeface="Arial" charset="0"/>
              </a:rPr>
              <a:t>Maintenance</a:t>
            </a:r>
          </a:p>
          <a:p>
            <a:pPr eaLnBrk="1" hangingPunct="1"/>
            <a:r>
              <a:rPr lang="en-US" dirty="0">
                <a:latin typeface="Arial" charset="0"/>
              </a:rPr>
              <a:t>History</a:t>
            </a:r>
          </a:p>
          <a:p>
            <a:pPr eaLnBrk="1" hangingPunct="1"/>
            <a:r>
              <a:rPr lang="en-US" dirty="0">
                <a:latin typeface="Arial" charset="0"/>
              </a:rPr>
              <a:t>Temporal</a:t>
            </a:r>
          </a:p>
        </p:txBody>
      </p:sp>
      <p:sp>
        <p:nvSpPr>
          <p:cNvPr id="2" name="Slide Number Placeholder 1"/>
          <p:cNvSpPr>
            <a:spLocks noGrp="1"/>
          </p:cNvSpPr>
          <p:nvPr>
            <p:ph type="sldNum" sz="quarter" idx="11"/>
          </p:nvPr>
        </p:nvSpPr>
        <p:spPr/>
        <p:txBody>
          <a:bodyPr/>
          <a:lstStyle/>
          <a:p>
            <a:pPr>
              <a:defRPr/>
            </a:pPr>
            <a:fld id="{46C1AD1C-14FA-124C-BDE5-9A4F7356B2F5}" type="slidenum">
              <a:rPr lang="en-US" smtClean="0"/>
              <a:pPr>
                <a:defRPr/>
              </a:pPr>
              <a:t>10</a:t>
            </a:fld>
            <a:endParaRPr lang="en-US"/>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JavaScript </a:t>
            </a:r>
            <a:r>
              <a:rPr lang="en-US" dirty="0" smtClean="0"/>
              <a:t>Examples</a:t>
            </a:r>
            <a:br>
              <a:rPr lang="en-US" dirty="0" smtClean="0"/>
            </a:br>
            <a:r>
              <a:rPr lang="en-US" sz="2800" dirty="0" err="1" smtClean="0">
                <a:solidFill>
                  <a:srgbClr val="FF0000"/>
                </a:solidFill>
              </a:rPr>
              <a:t>JSFiddle</a:t>
            </a:r>
            <a:r>
              <a:rPr lang="en-US" sz="2800" dirty="0" smtClean="0">
                <a:solidFill>
                  <a:srgbClr val="FF0000"/>
                </a:solidFill>
              </a:rPr>
              <a:t> - Overview</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a:t>We will use </a:t>
            </a:r>
            <a:r>
              <a:rPr lang="en-US" dirty="0" err="1"/>
              <a:t>JSFiddle</a:t>
            </a:r>
            <a:r>
              <a:rPr lang="en-US" dirty="0"/>
              <a:t> to work with the web related files</a:t>
            </a:r>
          </a:p>
          <a:p>
            <a:pPr lvl="1"/>
            <a:r>
              <a:rPr lang="en-US" dirty="0" err="1"/>
              <a:t>JSFiddle</a:t>
            </a:r>
            <a:r>
              <a:rPr lang="en-US" dirty="0"/>
              <a:t> allows us to see all the files (CSS, JavaScript, and HTML) in one page and edit them</a:t>
            </a:r>
          </a:p>
          <a:p>
            <a:pPr lvl="1"/>
            <a:r>
              <a:rPr lang="en-US" dirty="0"/>
              <a:t>Changes are seen </a:t>
            </a:r>
            <a:r>
              <a:rPr lang="en-US" dirty="0" smtClean="0"/>
              <a:t>immediately</a:t>
            </a:r>
          </a:p>
          <a:p>
            <a:r>
              <a:rPr lang="en-US" dirty="0">
                <a:hlinkClick r:id="rId2"/>
              </a:rPr>
              <a:t>http://jsfiddle.net</a:t>
            </a:r>
            <a:r>
              <a:rPr lang="en-US" dirty="0" smtClean="0">
                <a:hlinkClick r:id="rId2"/>
              </a:rPr>
              <a:t>/</a:t>
            </a:r>
            <a:endParaRPr lang="en-US" dirty="0" smtClean="0"/>
          </a:p>
          <a:p>
            <a:endParaRPr lang="en-US" dirty="0"/>
          </a:p>
          <a:p>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100</a:t>
            </a:fld>
            <a:endParaRPr lang="en-US"/>
          </a:p>
        </p:txBody>
      </p:sp>
    </p:spTree>
    <p:extLst>
      <p:ext uri="{BB962C8B-B14F-4D97-AF65-F5344CB8AC3E}">
        <p14:creationId xmlns:p14="http://schemas.microsoft.com/office/powerpoint/2010/main" val="417464725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JavaScript Examples</a:t>
            </a:r>
            <a:br>
              <a:rPr lang="en-US" dirty="0" smtClean="0"/>
            </a:br>
            <a:r>
              <a:rPr lang="en-US" sz="2800" dirty="0" smtClean="0">
                <a:solidFill>
                  <a:srgbClr val="FF0000"/>
                </a:solidFill>
              </a:rPr>
              <a:t>The Basics</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smtClean="0"/>
              <a:t>JavaScript and JSON</a:t>
            </a:r>
          </a:p>
          <a:p>
            <a:r>
              <a:rPr lang="en-US" dirty="0" smtClean="0"/>
              <a:t>Quickly and easily:</a:t>
            </a:r>
          </a:p>
          <a:p>
            <a:pPr lvl="1"/>
            <a:r>
              <a:rPr lang="en-US" dirty="0" smtClean="0"/>
              <a:t>Query and display a code system:</a:t>
            </a:r>
          </a:p>
          <a:p>
            <a:pPr lvl="2"/>
            <a:r>
              <a:rPr lang="en-US" dirty="0" smtClean="0"/>
              <a:t>Browser</a:t>
            </a:r>
          </a:p>
          <a:p>
            <a:pPr lvl="3"/>
            <a:r>
              <a:rPr lang="en-US" u="sng" dirty="0">
                <a:hlinkClick r:id="rId3"/>
              </a:rPr>
              <a:t>http://informatics.mayo.edu/cts2/rest/codesystem/SNOMEDCT?format=</a:t>
            </a:r>
            <a:r>
              <a:rPr lang="en-US" u="sng" dirty="0" smtClean="0">
                <a:hlinkClick r:id="rId3"/>
              </a:rPr>
              <a:t>json</a:t>
            </a:r>
            <a:endParaRPr lang="en-US" dirty="0" smtClean="0"/>
          </a:p>
          <a:p>
            <a:pPr lvl="2"/>
            <a:r>
              <a:rPr lang="en-US" dirty="0" smtClean="0"/>
              <a:t>JavaScript</a:t>
            </a: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101</a:t>
            </a:fld>
            <a:endParaRPr lang="en-US"/>
          </a:p>
        </p:txBody>
      </p:sp>
    </p:spTree>
    <p:extLst>
      <p:ext uri="{BB962C8B-B14F-4D97-AF65-F5344CB8AC3E}">
        <p14:creationId xmlns:p14="http://schemas.microsoft.com/office/powerpoint/2010/main" val="10489432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JavaScript Examples</a:t>
            </a:r>
            <a:br>
              <a:rPr lang="en-US" dirty="0" smtClean="0"/>
            </a:br>
            <a:r>
              <a:rPr lang="en-US" sz="2800" dirty="0" smtClean="0">
                <a:solidFill>
                  <a:srgbClr val="FF0000"/>
                </a:solidFill>
              </a:rPr>
              <a:t>The Basics</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smtClean="0"/>
              <a:t>Simple requirements:</a:t>
            </a:r>
          </a:p>
          <a:p>
            <a:pPr lvl="1"/>
            <a:r>
              <a:rPr lang="en-US" dirty="0" smtClean="0"/>
              <a:t>URL</a:t>
            </a:r>
          </a:p>
          <a:p>
            <a:pPr lvl="1"/>
            <a:r>
              <a:rPr lang="en-US" dirty="0" smtClean="0"/>
              <a:t>REST call that returns JSON object</a:t>
            </a:r>
          </a:p>
          <a:p>
            <a:pPr lvl="1"/>
            <a:r>
              <a:rPr lang="en-US" dirty="0" smtClean="0"/>
              <a:t>Parse/display the JSON</a:t>
            </a:r>
          </a:p>
          <a:p>
            <a:pPr lvl="1"/>
            <a:endParaRPr lang="en-US" dirty="0" smtClean="0"/>
          </a:p>
          <a:p>
            <a:pPr lvl="1"/>
            <a:endParaRPr lang="en-US" dirty="0" smtClean="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102</a:t>
            </a:fld>
            <a:endParaRPr lang="en-US"/>
          </a:p>
        </p:txBody>
      </p:sp>
    </p:spTree>
    <p:extLst>
      <p:ext uri="{BB962C8B-B14F-4D97-AF65-F5344CB8AC3E}">
        <p14:creationId xmlns:p14="http://schemas.microsoft.com/office/powerpoint/2010/main" val="390304574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JavaScript Examples</a:t>
            </a:r>
            <a:br>
              <a:rPr lang="en-US" dirty="0" smtClean="0"/>
            </a:br>
            <a:r>
              <a:rPr lang="en-US" sz="2800" dirty="0" smtClean="0">
                <a:solidFill>
                  <a:srgbClr val="FF0000"/>
                </a:solidFill>
              </a:rPr>
              <a:t>The Basics</a:t>
            </a:r>
            <a:endParaRPr lang="en-US" sz="2800" dirty="0">
              <a:solidFill>
                <a:srgbClr val="FF0000"/>
              </a:solidFill>
            </a:endParaRPr>
          </a:p>
        </p:txBody>
      </p:sp>
      <p:sp>
        <p:nvSpPr>
          <p:cNvPr id="4" name="Rectangle 3"/>
          <p:cNvSpPr/>
          <p:nvPr/>
        </p:nvSpPr>
        <p:spPr>
          <a:xfrm>
            <a:off x="152400" y="2895600"/>
            <a:ext cx="8915400" cy="2462213"/>
          </a:xfrm>
          <a:prstGeom prst="rect">
            <a:avLst/>
          </a:prstGeom>
          <a:noFill/>
        </p:spPr>
        <p:txBody>
          <a:bodyPr wrap="square" lIns="91440" tIns="45720" rIns="91440" bIns="45720">
            <a:spAutoFit/>
          </a:bodyPr>
          <a:lstStyle/>
          <a:p>
            <a:r>
              <a:rPr lang="en-US" sz="1400" b="1" dirty="0"/>
              <a:t>$.</a:t>
            </a:r>
            <a:r>
              <a:rPr lang="en-US" sz="1400" b="1" dirty="0" err="1"/>
              <a:t>getJSON</a:t>
            </a:r>
            <a:r>
              <a:rPr lang="en-US" sz="1400" b="1" dirty="0" smtClean="0"/>
              <a:t>(</a:t>
            </a:r>
          </a:p>
          <a:p>
            <a:endParaRPr lang="en-US" sz="1400" b="1" dirty="0"/>
          </a:p>
          <a:p>
            <a:r>
              <a:rPr lang="en-US" sz="1400" dirty="0" smtClean="0"/>
              <a:t>  </a:t>
            </a:r>
            <a:r>
              <a:rPr lang="en-US" sz="1400" b="1" dirty="0" smtClean="0"/>
              <a:t> "</a:t>
            </a:r>
            <a:r>
              <a:rPr lang="en-US" sz="1400" b="1" dirty="0"/>
              <a:t>http://</a:t>
            </a:r>
            <a:r>
              <a:rPr lang="en-US" sz="1400" b="1" dirty="0" err="1"/>
              <a:t>informatics.mayo.edu</a:t>
            </a:r>
            <a:r>
              <a:rPr lang="en-US" sz="1400" b="1" dirty="0"/>
              <a:t>/cts2/rest/codesystem/</a:t>
            </a:r>
            <a:r>
              <a:rPr lang="en-US" sz="1400" b="1" dirty="0" err="1"/>
              <a:t>SNOMEDCT?format</a:t>
            </a:r>
            <a:r>
              <a:rPr lang="en-US" sz="1400" b="1" dirty="0"/>
              <a:t>=</a:t>
            </a:r>
            <a:r>
              <a:rPr lang="en-US" sz="1400" b="1" dirty="0" err="1"/>
              <a:t>json&amp;callback</a:t>
            </a:r>
            <a:r>
              <a:rPr lang="en-US" sz="1400" b="1" dirty="0"/>
              <a:t>=?"</a:t>
            </a:r>
            <a:r>
              <a:rPr lang="en-US" sz="1400" dirty="0"/>
              <a:t>,  </a:t>
            </a:r>
            <a:endParaRPr lang="en-US" sz="1400" dirty="0" smtClean="0"/>
          </a:p>
          <a:p>
            <a:endParaRPr lang="en-US" sz="1400" b="1" dirty="0"/>
          </a:p>
          <a:p>
            <a:r>
              <a:rPr lang="en-US" sz="1400" b="1" dirty="0"/>
              <a:t>  </a:t>
            </a:r>
            <a:endParaRPr lang="en-US" sz="1400" b="1" dirty="0" smtClean="0"/>
          </a:p>
          <a:p>
            <a:r>
              <a:rPr lang="en-US" sz="1400" b="1" dirty="0" smtClean="0"/>
              <a:t> function( </a:t>
            </a:r>
            <a:r>
              <a:rPr lang="en-US" sz="1400" b="1" dirty="0" smtClean="0">
                <a:solidFill>
                  <a:srgbClr val="000000"/>
                </a:solidFill>
              </a:rPr>
              <a:t>cts2JSON </a:t>
            </a:r>
            <a:r>
              <a:rPr lang="en-US" sz="1400" b="1" dirty="0" smtClean="0"/>
              <a:t>) </a:t>
            </a:r>
            <a:r>
              <a:rPr lang="en-US" sz="1400" b="1" dirty="0"/>
              <a:t>{  </a:t>
            </a:r>
            <a:endParaRPr lang="en-US" sz="1400" b="1" dirty="0" smtClean="0"/>
          </a:p>
          <a:p>
            <a:endParaRPr lang="en-US" sz="1400" b="1" dirty="0"/>
          </a:p>
          <a:p>
            <a:r>
              <a:rPr lang="en-US" sz="1400" b="1" dirty="0"/>
              <a:t>    </a:t>
            </a:r>
            <a:r>
              <a:rPr lang="en-US" sz="1400" b="1" dirty="0" smtClean="0"/>
              <a:t>    </a:t>
            </a:r>
            <a:r>
              <a:rPr lang="en-US" sz="1400" b="1" dirty="0" err="1" smtClean="0"/>
              <a:t>document.write</a:t>
            </a:r>
            <a:r>
              <a:rPr lang="en-US" sz="1400" b="1" dirty="0" smtClean="0"/>
              <a:t>(</a:t>
            </a:r>
          </a:p>
          <a:p>
            <a:endParaRPr lang="en-US" sz="1400" b="1" dirty="0" smtClean="0"/>
          </a:p>
          <a:p>
            <a:r>
              <a:rPr lang="en-US" sz="1400" b="1" dirty="0"/>
              <a:t> </a:t>
            </a:r>
            <a:r>
              <a:rPr lang="en-US" sz="1400" b="1" dirty="0" smtClean="0"/>
              <a:t>           cts2JSON.codeSystemCatalogEntryMsg.codeSystemCatalogEntry.codeSystemName</a:t>
            </a:r>
            <a:r>
              <a:rPr lang="en-US" sz="1400" b="1" dirty="0"/>
              <a:t>);</a:t>
            </a:r>
          </a:p>
          <a:p>
            <a:r>
              <a:rPr lang="en-US" sz="1400" b="1" dirty="0"/>
              <a:t> });</a:t>
            </a:r>
          </a:p>
        </p:txBody>
      </p:sp>
      <p:sp>
        <p:nvSpPr>
          <p:cNvPr id="6" name="TextBox 5"/>
          <p:cNvSpPr txBox="1"/>
          <p:nvPr/>
        </p:nvSpPr>
        <p:spPr>
          <a:xfrm>
            <a:off x="3200400" y="1905000"/>
            <a:ext cx="2209800" cy="369332"/>
          </a:xfrm>
          <a:prstGeom prst="rect">
            <a:avLst/>
          </a:prstGeom>
          <a:noFill/>
          <a:ln>
            <a:noFill/>
          </a:ln>
        </p:spPr>
        <p:txBody>
          <a:bodyPr wrap="square" rtlCol="0">
            <a:spAutoFit/>
          </a:bodyPr>
          <a:lstStyle/>
          <a:p>
            <a:pPr algn="ctr"/>
            <a:r>
              <a:rPr lang="en-US" dirty="0" smtClean="0">
                <a:solidFill>
                  <a:srgbClr val="000000"/>
                </a:solidFill>
              </a:rPr>
              <a:t>CTS2 REST URL</a:t>
            </a:r>
            <a:endParaRPr lang="en-US" dirty="0">
              <a:solidFill>
                <a:srgbClr val="000000"/>
              </a:solidFill>
            </a:endParaRPr>
          </a:p>
        </p:txBody>
      </p:sp>
      <p:sp>
        <p:nvSpPr>
          <p:cNvPr id="8" name="Rounded Rectangle 7"/>
          <p:cNvSpPr/>
          <p:nvPr/>
        </p:nvSpPr>
        <p:spPr>
          <a:xfrm>
            <a:off x="304800" y="3276600"/>
            <a:ext cx="8001000" cy="457200"/>
          </a:xfrm>
          <a:prstGeom prst="round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p:cNvCxnSpPr>
            <a:stCxn id="6" idx="2"/>
            <a:endCxn id="8" idx="0"/>
          </p:cNvCxnSpPr>
          <p:nvPr/>
        </p:nvCxnSpPr>
        <p:spPr>
          <a:xfrm>
            <a:off x="4305300" y="2274332"/>
            <a:ext cx="0" cy="100226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endCxn id="30" idx="3"/>
          </p:cNvCxnSpPr>
          <p:nvPr/>
        </p:nvCxnSpPr>
        <p:spPr>
          <a:xfrm flipH="1">
            <a:off x="1981200" y="4114800"/>
            <a:ext cx="129540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9" name="Rounded Rectangle 28"/>
          <p:cNvSpPr/>
          <p:nvPr/>
        </p:nvSpPr>
        <p:spPr>
          <a:xfrm>
            <a:off x="685800" y="4724400"/>
            <a:ext cx="7696200" cy="457200"/>
          </a:xfrm>
          <a:prstGeom prst="round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1066800" y="3962400"/>
            <a:ext cx="914400" cy="304800"/>
          </a:xfrm>
          <a:prstGeom prst="round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3276600" y="3962400"/>
            <a:ext cx="2514600" cy="369332"/>
          </a:xfrm>
          <a:prstGeom prst="rect">
            <a:avLst/>
          </a:prstGeom>
          <a:noFill/>
          <a:ln>
            <a:noFill/>
          </a:ln>
        </p:spPr>
        <p:txBody>
          <a:bodyPr wrap="square" rtlCol="0">
            <a:spAutoFit/>
          </a:bodyPr>
          <a:lstStyle/>
          <a:p>
            <a:pPr algn="ctr"/>
            <a:r>
              <a:rPr lang="en-US" dirty="0" smtClean="0">
                <a:solidFill>
                  <a:srgbClr val="000000"/>
                </a:solidFill>
              </a:rPr>
              <a:t>JSON Return Object</a:t>
            </a:r>
            <a:endParaRPr lang="en-US" dirty="0">
              <a:solidFill>
                <a:srgbClr val="000000"/>
              </a:solidFill>
            </a:endParaRPr>
          </a:p>
        </p:txBody>
      </p:sp>
      <p:sp>
        <p:nvSpPr>
          <p:cNvPr id="44" name="TextBox 43"/>
          <p:cNvSpPr txBox="1"/>
          <p:nvPr/>
        </p:nvSpPr>
        <p:spPr>
          <a:xfrm>
            <a:off x="2286000" y="5715000"/>
            <a:ext cx="4114800" cy="369332"/>
          </a:xfrm>
          <a:prstGeom prst="rect">
            <a:avLst/>
          </a:prstGeom>
          <a:noFill/>
          <a:ln>
            <a:noFill/>
          </a:ln>
        </p:spPr>
        <p:txBody>
          <a:bodyPr wrap="square" rtlCol="0">
            <a:spAutoFit/>
          </a:bodyPr>
          <a:lstStyle/>
          <a:p>
            <a:pPr algn="ctr"/>
            <a:r>
              <a:rPr lang="en-US" dirty="0" smtClean="0">
                <a:solidFill>
                  <a:srgbClr val="000000"/>
                </a:solidFill>
              </a:rPr>
              <a:t>Parse JSON to retrieve data</a:t>
            </a:r>
            <a:endParaRPr lang="en-US" dirty="0">
              <a:solidFill>
                <a:srgbClr val="000000"/>
              </a:solidFill>
            </a:endParaRPr>
          </a:p>
        </p:txBody>
      </p:sp>
      <p:cxnSp>
        <p:nvCxnSpPr>
          <p:cNvPr id="45" name="Straight Arrow Connector 44"/>
          <p:cNvCxnSpPr>
            <a:stCxn id="44" idx="0"/>
          </p:cNvCxnSpPr>
          <p:nvPr/>
        </p:nvCxnSpPr>
        <p:spPr>
          <a:xfrm flipV="1">
            <a:off x="4343400" y="5181600"/>
            <a:ext cx="0" cy="5334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1"/>
          </p:nvPr>
        </p:nvSpPr>
        <p:spPr/>
        <p:txBody>
          <a:bodyPr/>
          <a:lstStyle/>
          <a:p>
            <a:pPr>
              <a:defRPr/>
            </a:pPr>
            <a:fld id="{46C1AD1C-14FA-124C-BDE5-9A4F7356B2F5}" type="slidenum">
              <a:rPr lang="en-US" smtClean="0"/>
              <a:pPr>
                <a:defRPr/>
              </a:pPr>
              <a:t>103</a:t>
            </a:fld>
            <a:endParaRPr lang="en-US"/>
          </a:p>
        </p:txBody>
      </p:sp>
    </p:spTree>
    <p:extLst>
      <p:ext uri="{BB962C8B-B14F-4D97-AF65-F5344CB8AC3E}">
        <p14:creationId xmlns:p14="http://schemas.microsoft.com/office/powerpoint/2010/main" val="35451426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JavaScript Examples</a:t>
            </a:r>
            <a:br>
              <a:rPr lang="en-US" dirty="0" smtClean="0"/>
            </a:br>
            <a:r>
              <a:rPr lang="en-US" sz="2800" dirty="0" smtClean="0">
                <a:solidFill>
                  <a:srgbClr val="FF0000"/>
                </a:solidFill>
              </a:rPr>
              <a:t>The Basics – Code Systems</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smtClean="0"/>
              <a:t>Quickly and easily:</a:t>
            </a:r>
          </a:p>
          <a:p>
            <a:pPr lvl="1"/>
            <a:r>
              <a:rPr lang="en-US" dirty="0" smtClean="0"/>
              <a:t>Access </a:t>
            </a:r>
            <a:r>
              <a:rPr lang="en-US" dirty="0"/>
              <a:t>a </a:t>
            </a:r>
            <a:r>
              <a:rPr lang="en-US" dirty="0" smtClean="0"/>
              <a:t>listing of codes systems</a:t>
            </a:r>
          </a:p>
          <a:p>
            <a:pPr lvl="1"/>
            <a:r>
              <a:rPr lang="en-US" dirty="0" smtClean="0"/>
              <a:t>Access code system properties</a:t>
            </a:r>
          </a:p>
          <a:p>
            <a:pPr lvl="1"/>
            <a:endParaRPr lang="en-US" dirty="0"/>
          </a:p>
          <a:p>
            <a:r>
              <a:rPr lang="en-US" u="sng" dirty="0">
                <a:hlinkClick r:id="rId2"/>
              </a:rPr>
              <a:t>http://jsfiddle.net/coryendle/yPC4K/</a:t>
            </a:r>
            <a:r>
              <a:rPr lang="en-US" dirty="0"/>
              <a:t> </a:t>
            </a:r>
            <a:endParaRPr lang="en-US" dirty="0" smtClean="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104</a:t>
            </a:fld>
            <a:endParaRPr lang="en-US"/>
          </a:p>
        </p:txBody>
      </p:sp>
    </p:spTree>
    <p:extLst>
      <p:ext uri="{BB962C8B-B14F-4D97-AF65-F5344CB8AC3E}">
        <p14:creationId xmlns:p14="http://schemas.microsoft.com/office/powerpoint/2010/main" val="15154967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JavaScript Examples</a:t>
            </a:r>
            <a:br>
              <a:rPr lang="en-US" dirty="0" smtClean="0"/>
            </a:br>
            <a:r>
              <a:rPr lang="en-US" sz="2800" dirty="0" smtClean="0">
                <a:solidFill>
                  <a:srgbClr val="FF0000"/>
                </a:solidFill>
              </a:rPr>
              <a:t>The Basics – Value Sets</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smtClean="0"/>
              <a:t>Quickly and easily:</a:t>
            </a:r>
          </a:p>
          <a:p>
            <a:pPr lvl="1"/>
            <a:r>
              <a:rPr lang="en-US" dirty="0" smtClean="0"/>
              <a:t>Access </a:t>
            </a:r>
            <a:r>
              <a:rPr lang="en-US" dirty="0"/>
              <a:t>a </a:t>
            </a:r>
            <a:r>
              <a:rPr lang="en-US" dirty="0" smtClean="0"/>
              <a:t>listing of value sets</a:t>
            </a:r>
          </a:p>
          <a:p>
            <a:pPr lvl="1"/>
            <a:r>
              <a:rPr lang="en-US" dirty="0"/>
              <a:t>Access value </a:t>
            </a:r>
            <a:r>
              <a:rPr lang="en-US" dirty="0" smtClean="0"/>
              <a:t>sets from </a:t>
            </a:r>
            <a:r>
              <a:rPr lang="en-US" dirty="0"/>
              <a:t>different CTS2 </a:t>
            </a:r>
            <a:r>
              <a:rPr lang="en-US" dirty="0" smtClean="0"/>
              <a:t>services</a:t>
            </a:r>
          </a:p>
          <a:p>
            <a:pPr lvl="1"/>
            <a:r>
              <a:rPr lang="en-US" dirty="0" smtClean="0"/>
              <a:t>Access </a:t>
            </a:r>
            <a:r>
              <a:rPr lang="en-US" dirty="0"/>
              <a:t>value </a:t>
            </a:r>
            <a:r>
              <a:rPr lang="en-US" dirty="0" smtClean="0"/>
              <a:t>set properties</a:t>
            </a:r>
          </a:p>
          <a:p>
            <a:pPr lvl="1"/>
            <a:r>
              <a:rPr lang="en-US" dirty="0"/>
              <a:t>Access value </a:t>
            </a:r>
            <a:r>
              <a:rPr lang="en-US" dirty="0" smtClean="0"/>
              <a:t>set entities (resolved)</a:t>
            </a:r>
          </a:p>
          <a:p>
            <a:pPr lvl="1"/>
            <a:endParaRPr lang="en-US" dirty="0"/>
          </a:p>
          <a:p>
            <a:r>
              <a:rPr lang="en-US" u="sng" dirty="0" smtClean="0">
                <a:hlinkClick r:id="rId2"/>
              </a:rPr>
              <a:t>http://jsfiddle.net/coryendle/rLSUa/</a:t>
            </a:r>
            <a:endParaRPr lang="en-US" dirty="0"/>
          </a:p>
          <a:p>
            <a:pPr marL="0" indent="0">
              <a:buNone/>
            </a:pPr>
            <a:endParaRPr lang="en-US" dirty="0" smtClean="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105</a:t>
            </a:fld>
            <a:endParaRPr lang="en-US"/>
          </a:p>
        </p:txBody>
      </p:sp>
    </p:spTree>
    <p:extLst>
      <p:ext uri="{BB962C8B-B14F-4D97-AF65-F5344CB8AC3E}">
        <p14:creationId xmlns:p14="http://schemas.microsoft.com/office/powerpoint/2010/main" val="57266068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JavaScript Examples</a:t>
            </a:r>
            <a:br>
              <a:rPr lang="en-US" dirty="0" smtClean="0"/>
            </a:br>
            <a:r>
              <a:rPr lang="en-US" sz="2800" dirty="0" smtClean="0">
                <a:solidFill>
                  <a:srgbClr val="FF0000"/>
                </a:solidFill>
              </a:rPr>
              <a:t>How to build from the Basics</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smtClean="0"/>
              <a:t>Building blocks</a:t>
            </a:r>
          </a:p>
          <a:p>
            <a:pPr lvl="1"/>
            <a:r>
              <a:rPr lang="en-US" dirty="0" smtClean="0"/>
              <a:t>We can use the simple calls as the foundation to create more complex UI widgets and applications</a:t>
            </a:r>
          </a:p>
          <a:p>
            <a:r>
              <a:rPr lang="en-US" dirty="0" smtClean="0"/>
              <a:t>Several JavaScript UI Libraries available to create dynamic content:</a:t>
            </a:r>
          </a:p>
          <a:p>
            <a:pPr lvl="1"/>
            <a:r>
              <a:rPr lang="en-US" dirty="0" err="1" smtClean="0"/>
              <a:t>jQuery</a:t>
            </a:r>
            <a:endParaRPr lang="en-US" dirty="0" smtClean="0"/>
          </a:p>
          <a:p>
            <a:pPr lvl="1"/>
            <a:r>
              <a:rPr lang="en-US" dirty="0" smtClean="0"/>
              <a:t>GWT</a:t>
            </a:r>
          </a:p>
          <a:p>
            <a:pPr lvl="1"/>
            <a:r>
              <a:rPr lang="en-US" dirty="0" err="1" smtClean="0"/>
              <a:t>SmartGWT</a:t>
            </a:r>
            <a:endParaRPr lang="en-US" dirty="0" smtClean="0"/>
          </a:p>
          <a:p>
            <a:pPr lvl="1"/>
            <a:r>
              <a:rPr lang="en-US" dirty="0" smtClean="0"/>
              <a:t>Others</a:t>
            </a:r>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106</a:t>
            </a:fld>
            <a:endParaRPr lang="en-US"/>
          </a:p>
        </p:txBody>
      </p:sp>
    </p:spTree>
    <p:extLst>
      <p:ext uri="{BB962C8B-B14F-4D97-AF65-F5344CB8AC3E}">
        <p14:creationId xmlns:p14="http://schemas.microsoft.com/office/powerpoint/2010/main" val="212866472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743200"/>
            <a:ext cx="7827264" cy="1371600"/>
          </a:xfrm>
        </p:spPr>
        <p:txBody>
          <a:bodyPr/>
          <a:lstStyle/>
          <a:p>
            <a:r>
              <a:rPr lang="en-US" dirty="0" smtClean="0"/>
              <a:t>CTS2 UI Widgets and Application Examples</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1"/>
          </p:nvPr>
        </p:nvSpPr>
        <p:spPr/>
        <p:txBody>
          <a:bodyPr/>
          <a:lstStyle/>
          <a:p>
            <a:pPr>
              <a:defRPr/>
            </a:pPr>
            <a:fld id="{0010B7DB-9CAC-B345-9B29-C75B59BEA701}" type="slidenum">
              <a:rPr lang="en-US" smtClean="0"/>
              <a:pPr>
                <a:defRPr/>
              </a:pPr>
              <a:t>107</a:t>
            </a:fld>
            <a:endParaRPr lang="en-US"/>
          </a:p>
        </p:txBody>
      </p:sp>
    </p:spTree>
    <p:extLst>
      <p:ext uri="{BB962C8B-B14F-4D97-AF65-F5344CB8AC3E}">
        <p14:creationId xmlns:p14="http://schemas.microsoft.com/office/powerpoint/2010/main" val="3269108160"/>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Implementations</a:t>
            </a:r>
            <a:br>
              <a:rPr lang="en-US" dirty="0"/>
            </a:br>
            <a:r>
              <a:rPr lang="en-US" sz="2800" dirty="0" smtClean="0">
                <a:solidFill>
                  <a:srgbClr val="FF0000"/>
                </a:solidFill>
                <a:latin typeface="+mn-lt"/>
              </a:rPr>
              <a:t>Overview</a:t>
            </a:r>
            <a:endParaRPr lang="en-US" sz="2800" dirty="0">
              <a:solidFill>
                <a:srgbClr val="FF0000"/>
              </a:solidFill>
              <a:latin typeface="+mn-lt"/>
            </a:endParaRPr>
          </a:p>
        </p:txBody>
      </p:sp>
      <p:pic>
        <p:nvPicPr>
          <p:cNvPr id="4" name="Content Placeholder 3" descr="cts2_overview.png"/>
          <p:cNvPicPr>
            <a:picLocks noGrp="1" noChangeAspect="1"/>
          </p:cNvPicPr>
          <p:nvPr>
            <p:ph idx="1"/>
          </p:nvPr>
        </p:nvPicPr>
        <p:blipFill rotWithShape="1">
          <a:blip r:embed="rId2">
            <a:extLst>
              <a:ext uri="{28A0092B-C50C-407E-A947-70E740481C1C}">
                <a14:useLocalDpi xmlns:a14="http://schemas.microsoft.com/office/drawing/2010/main" val="0"/>
              </a:ext>
            </a:extLst>
          </a:blip>
          <a:srcRect l="-8292" t="-850" r="-16480" b="-5716"/>
          <a:stretch/>
        </p:blipFill>
        <p:spPr>
          <a:xfrm>
            <a:off x="152400" y="1600200"/>
            <a:ext cx="9674772" cy="5101244"/>
          </a:xfrm>
        </p:spPr>
      </p:pic>
      <p:sp>
        <p:nvSpPr>
          <p:cNvPr id="3" name="Slide Number Placeholder 2"/>
          <p:cNvSpPr>
            <a:spLocks noGrp="1"/>
          </p:cNvSpPr>
          <p:nvPr>
            <p:ph type="sldNum" sz="quarter" idx="11"/>
          </p:nvPr>
        </p:nvSpPr>
        <p:spPr/>
        <p:txBody>
          <a:bodyPr/>
          <a:lstStyle/>
          <a:p>
            <a:pPr>
              <a:defRPr/>
            </a:pPr>
            <a:fld id="{46C1AD1C-14FA-124C-BDE5-9A4F7356B2F5}" type="slidenum">
              <a:rPr lang="en-US" smtClean="0"/>
              <a:pPr>
                <a:defRPr/>
              </a:pPr>
              <a:t>108</a:t>
            </a:fld>
            <a:endParaRPr lang="en-US"/>
          </a:p>
        </p:txBody>
      </p:sp>
    </p:spTree>
    <p:extLst>
      <p:ext uri="{BB962C8B-B14F-4D97-AF65-F5344CB8AC3E}">
        <p14:creationId xmlns:p14="http://schemas.microsoft.com/office/powerpoint/2010/main" val="16202359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Displaying CTS2 Content</a:t>
            </a:r>
            <a:endParaRPr lang="en-US" dirty="0"/>
          </a:p>
        </p:txBody>
      </p:sp>
      <p:sp>
        <p:nvSpPr>
          <p:cNvPr id="3" name="Content Placeholder 2"/>
          <p:cNvSpPr>
            <a:spLocks noGrp="1"/>
          </p:cNvSpPr>
          <p:nvPr>
            <p:ph idx="1"/>
          </p:nvPr>
        </p:nvSpPr>
        <p:spPr/>
        <p:txBody>
          <a:bodyPr/>
          <a:lstStyle/>
          <a:p>
            <a:r>
              <a:rPr lang="en-US" dirty="0" smtClean="0"/>
              <a:t>We have developed several customizable widgets that can be added to a web page to present CTS2 content</a:t>
            </a:r>
          </a:p>
          <a:p>
            <a:r>
              <a:rPr lang="en-US" dirty="0" smtClean="0"/>
              <a:t>Open source and available in </a:t>
            </a:r>
            <a:r>
              <a:rPr lang="en-US" dirty="0" err="1" smtClean="0"/>
              <a:t>GitHub</a:t>
            </a:r>
            <a:r>
              <a:rPr lang="en-US" dirty="0" smtClean="0"/>
              <a:t>:</a:t>
            </a:r>
          </a:p>
          <a:p>
            <a:pPr lvl="1"/>
            <a:r>
              <a:rPr lang="en-US" dirty="0">
                <a:hlinkClick r:id="rId2"/>
              </a:rPr>
              <a:t>https://github.com/cts2</a:t>
            </a:r>
            <a:r>
              <a:rPr lang="en-US" dirty="0" smtClean="0">
                <a:hlinkClick r:id="rId2"/>
              </a:rPr>
              <a:t>/</a:t>
            </a:r>
            <a:endParaRPr lang="en-US" dirty="0" smtClean="0"/>
          </a:p>
          <a:p>
            <a:pPr marL="457200" lvl="1" indent="0">
              <a:buNone/>
            </a:pP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109</a:t>
            </a:fld>
            <a:endParaRPr lang="en-US"/>
          </a:p>
        </p:txBody>
      </p:sp>
    </p:spTree>
    <p:extLst>
      <p:ext uri="{BB962C8B-B14F-4D97-AF65-F5344CB8AC3E}">
        <p14:creationId xmlns:p14="http://schemas.microsoft.com/office/powerpoint/2010/main" val="341525071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pPr eaLnBrk="1" hangingPunct="1"/>
            <a:r>
              <a:rPr lang="en-US" dirty="0">
                <a:latin typeface="Arial" charset="0"/>
              </a:rPr>
              <a:t>Every </a:t>
            </a:r>
            <a:r>
              <a:rPr lang="en-US" u="sng" dirty="0" smtClean="0">
                <a:latin typeface="Arial" charset="0"/>
              </a:rPr>
              <a:t>Module</a:t>
            </a:r>
            <a:r>
              <a:rPr lang="en-US" dirty="0" smtClean="0">
                <a:latin typeface="Arial" charset="0"/>
              </a:rPr>
              <a:t> </a:t>
            </a:r>
            <a:r>
              <a:rPr lang="en-US" dirty="0">
                <a:latin typeface="Arial" charset="0"/>
              </a:rPr>
              <a:t>Has</a:t>
            </a:r>
            <a:r>
              <a:rPr lang="en-US" dirty="0" smtClean="0">
                <a:latin typeface="Arial" charset="0"/>
              </a:rPr>
              <a:t>:</a:t>
            </a:r>
            <a:endParaRPr lang="en-US" dirty="0">
              <a:latin typeface="Arial" charset="0"/>
            </a:endParaRPr>
          </a:p>
        </p:txBody>
      </p:sp>
      <p:sp>
        <p:nvSpPr>
          <p:cNvPr id="3" name="Content Placeholder 2"/>
          <p:cNvSpPr>
            <a:spLocks noGrp="1"/>
          </p:cNvSpPr>
          <p:nvPr>
            <p:ph idx="1"/>
          </p:nvPr>
        </p:nvSpPr>
        <p:spPr/>
        <p:txBody>
          <a:bodyPr rtlCol="0">
            <a:noAutofit/>
          </a:bodyPr>
          <a:lstStyle/>
          <a:p>
            <a:pPr fontAlgn="auto">
              <a:spcAft>
                <a:spcPts val="0"/>
              </a:spcAft>
              <a:defRPr/>
            </a:pPr>
            <a:r>
              <a:rPr lang="en-US" dirty="0" smtClean="0">
                <a:ea typeface="+mn-ea"/>
                <a:cs typeface="+mn-cs"/>
              </a:rPr>
              <a:t>Formal Information Model in UML</a:t>
            </a:r>
          </a:p>
          <a:p>
            <a:pPr lvl="1" fontAlgn="auto">
              <a:spcAft>
                <a:spcPts val="0"/>
              </a:spcAft>
              <a:defRPr/>
            </a:pPr>
            <a:r>
              <a:rPr lang="en-US" dirty="0" smtClean="0">
                <a:ea typeface="+mn-ea"/>
              </a:rPr>
              <a:t>Defines the resource, how it is identified and what information it contains</a:t>
            </a:r>
          </a:p>
          <a:p>
            <a:pPr fontAlgn="auto">
              <a:spcAft>
                <a:spcPts val="0"/>
              </a:spcAft>
              <a:defRPr/>
            </a:pPr>
            <a:r>
              <a:rPr lang="en-US" dirty="0" smtClean="0">
                <a:ea typeface="+mn-ea"/>
                <a:cs typeface="+mn-cs"/>
              </a:rPr>
              <a:t>Formal Computational Model in UML</a:t>
            </a:r>
          </a:p>
          <a:p>
            <a:pPr lvl="1" fontAlgn="auto">
              <a:spcAft>
                <a:spcPts val="0"/>
              </a:spcAft>
              <a:defRPr/>
            </a:pPr>
            <a:r>
              <a:rPr lang="en-US" dirty="0" smtClean="0">
                <a:ea typeface="+mn-ea"/>
              </a:rPr>
              <a:t>Defines operations that are available for each functional (read, query, import, …) profile</a:t>
            </a:r>
          </a:p>
          <a:p>
            <a:pPr marL="0" indent="0" eaLnBrk="1" fontAlgn="auto" hangingPunct="1">
              <a:spcAft>
                <a:spcPts val="0"/>
              </a:spcAft>
              <a:buFont typeface="Arial" pitchFamily="34" charset="0"/>
              <a:buNone/>
              <a:defRPr/>
            </a:pPr>
            <a:endParaRPr lang="en-US" dirty="0">
              <a:ea typeface="+mn-ea"/>
              <a:cs typeface="+mn-cs"/>
            </a:endParaRPr>
          </a:p>
        </p:txBody>
      </p:sp>
      <p:sp>
        <p:nvSpPr>
          <p:cNvPr id="2" name="Slide Number Placeholder 1"/>
          <p:cNvSpPr>
            <a:spLocks noGrp="1"/>
          </p:cNvSpPr>
          <p:nvPr>
            <p:ph type="sldNum" sz="quarter" idx="11"/>
          </p:nvPr>
        </p:nvSpPr>
        <p:spPr/>
        <p:txBody>
          <a:bodyPr/>
          <a:lstStyle/>
          <a:p>
            <a:pPr>
              <a:defRPr/>
            </a:pPr>
            <a:fld id="{46C1AD1C-14FA-124C-BDE5-9A4F7356B2F5}" type="slidenum">
              <a:rPr lang="en-US" smtClean="0"/>
              <a:pPr>
                <a:defRPr/>
              </a:pPr>
              <a:t>11</a:t>
            </a:fld>
            <a:endParaRPr lang="en-US"/>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Enabled UI Widgets</a:t>
            </a:r>
            <a:br>
              <a:rPr lang="en-US" dirty="0" smtClean="0"/>
            </a:br>
            <a:r>
              <a:rPr lang="en-US" sz="2800" dirty="0" smtClean="0">
                <a:solidFill>
                  <a:srgbClr val="FF0000"/>
                </a:solidFill>
              </a:rPr>
              <a:t>Overview</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a:t>Tooltips</a:t>
            </a:r>
          </a:p>
          <a:p>
            <a:pPr lvl="1"/>
            <a:r>
              <a:rPr lang="en-US" dirty="0" err="1"/>
              <a:t>jQuery</a:t>
            </a:r>
            <a:r>
              <a:rPr lang="en-US" dirty="0"/>
              <a:t> tooltip widget used to display </a:t>
            </a:r>
            <a:r>
              <a:rPr lang="en-US" dirty="0" smtClean="0"/>
              <a:t>value sets </a:t>
            </a:r>
            <a:r>
              <a:rPr lang="en-US" dirty="0"/>
              <a:t>and </a:t>
            </a:r>
            <a:r>
              <a:rPr lang="en-US" dirty="0" smtClean="0"/>
              <a:t>code systems </a:t>
            </a:r>
            <a:r>
              <a:rPr lang="en-US" dirty="0"/>
              <a:t>when you mouse over </a:t>
            </a:r>
            <a:r>
              <a:rPr lang="en-US" dirty="0" smtClean="0"/>
              <a:t>text</a:t>
            </a:r>
            <a:endParaRPr lang="en-US" dirty="0"/>
          </a:p>
          <a:p>
            <a:r>
              <a:rPr lang="en-US" dirty="0"/>
              <a:t>Autocomplete</a:t>
            </a:r>
          </a:p>
          <a:p>
            <a:pPr lvl="1"/>
            <a:r>
              <a:rPr lang="en-US" dirty="0" err="1"/>
              <a:t>jQuery</a:t>
            </a:r>
            <a:r>
              <a:rPr lang="en-US" dirty="0"/>
              <a:t> autocomplete widget used to suggest </a:t>
            </a:r>
            <a:r>
              <a:rPr lang="en-US" dirty="0" smtClean="0"/>
              <a:t>value sets </a:t>
            </a:r>
            <a:r>
              <a:rPr lang="en-US" dirty="0"/>
              <a:t>as you </a:t>
            </a:r>
            <a:r>
              <a:rPr lang="en-US" dirty="0" smtClean="0"/>
              <a:t>type</a:t>
            </a:r>
          </a:p>
          <a:p>
            <a:r>
              <a:rPr lang="en-US" dirty="0"/>
              <a:t>Dropdown</a:t>
            </a:r>
          </a:p>
          <a:p>
            <a:pPr lvl="1"/>
            <a:r>
              <a:rPr lang="en-US" dirty="0" err="1"/>
              <a:t>jQuery</a:t>
            </a:r>
            <a:r>
              <a:rPr lang="en-US" dirty="0"/>
              <a:t> example to fill a select (dropdown) with specific resolved </a:t>
            </a:r>
            <a:r>
              <a:rPr lang="en-US" dirty="0" smtClean="0"/>
              <a:t>value sets</a:t>
            </a:r>
            <a:endParaRPr lang="en-US" dirty="0"/>
          </a:p>
          <a:p>
            <a:pPr marL="0" indent="0">
              <a:buNone/>
            </a:pP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110</a:t>
            </a:fld>
            <a:endParaRPr lang="en-US"/>
          </a:p>
        </p:txBody>
      </p:sp>
    </p:spTree>
    <p:extLst>
      <p:ext uri="{BB962C8B-B14F-4D97-AF65-F5344CB8AC3E}">
        <p14:creationId xmlns:p14="http://schemas.microsoft.com/office/powerpoint/2010/main" val="969041860"/>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Enabled UI Widgets</a:t>
            </a:r>
            <a:br>
              <a:rPr lang="en-US" dirty="0"/>
            </a:br>
            <a:r>
              <a:rPr lang="en-US" sz="2800" dirty="0" smtClean="0">
                <a:solidFill>
                  <a:srgbClr val="FF0000"/>
                </a:solidFill>
              </a:rPr>
              <a:t>Demonstration</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a:hlinkClick r:id="rId3"/>
              </a:rPr>
              <a:t>http://informatics.mayo.edu/cts2widgets/</a:t>
            </a:r>
            <a:r>
              <a:rPr lang="en-US" dirty="0" smtClean="0">
                <a:hlinkClick r:id="rId3"/>
              </a:rPr>
              <a:t>widgets.html</a:t>
            </a:r>
            <a:endParaRPr lang="en-US" dirty="0"/>
          </a:p>
          <a:p>
            <a:r>
              <a:rPr lang="en-US" dirty="0"/>
              <a:t>Features and customization points of each </a:t>
            </a:r>
            <a:r>
              <a:rPr lang="en-US" dirty="0" smtClean="0"/>
              <a:t>widget</a:t>
            </a:r>
            <a:r>
              <a:rPr lang="en-US" dirty="0"/>
              <a:t>:</a:t>
            </a:r>
          </a:p>
          <a:p>
            <a:pPr lvl="1"/>
            <a:r>
              <a:rPr lang="en-US" dirty="0"/>
              <a:t>Ability to set the </a:t>
            </a:r>
            <a:r>
              <a:rPr lang="en-US" dirty="0" smtClean="0"/>
              <a:t>value set </a:t>
            </a:r>
            <a:r>
              <a:rPr lang="en-US" dirty="0"/>
              <a:t>ID</a:t>
            </a:r>
            <a:r>
              <a:rPr lang="en-US" dirty="0" smtClean="0"/>
              <a:t>/code system </a:t>
            </a:r>
            <a:r>
              <a:rPr lang="en-US" dirty="0"/>
              <a:t>ID to retrieve different values</a:t>
            </a:r>
          </a:p>
          <a:p>
            <a:pPr lvl="1"/>
            <a:r>
              <a:rPr lang="en-US" dirty="0"/>
              <a:t>Cascading Style Sheets (CSS) to change the look and </a:t>
            </a:r>
            <a:r>
              <a:rPr lang="en-US" dirty="0" smtClean="0"/>
              <a:t>feel</a:t>
            </a:r>
            <a:endParaRPr lang="en-US" dirty="0"/>
          </a:p>
          <a:p>
            <a:pPr lvl="1"/>
            <a:r>
              <a:rPr lang="en-US" dirty="0"/>
              <a:t>CTS2 </a:t>
            </a:r>
            <a:r>
              <a:rPr lang="en-US" dirty="0" smtClean="0"/>
              <a:t>parameterized </a:t>
            </a:r>
            <a:r>
              <a:rPr lang="en-US" dirty="0"/>
              <a:t>values to customize the </a:t>
            </a:r>
            <a:r>
              <a:rPr lang="en-US" dirty="0" smtClean="0"/>
              <a:t>query</a:t>
            </a: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111</a:t>
            </a:fld>
            <a:endParaRPr lang="en-US"/>
          </a:p>
        </p:txBody>
      </p:sp>
    </p:spTree>
    <p:extLst>
      <p:ext uri="{BB962C8B-B14F-4D97-AF65-F5344CB8AC3E}">
        <p14:creationId xmlns:p14="http://schemas.microsoft.com/office/powerpoint/2010/main" val="2834870312"/>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71800"/>
            <a:ext cx="7772400" cy="1362075"/>
          </a:xfrm>
        </p:spPr>
        <p:txBody>
          <a:bodyPr/>
          <a:lstStyle/>
          <a:p>
            <a:r>
              <a:rPr lang="en-US" dirty="0" smtClean="0"/>
              <a:t>UI Widget: Tooltip</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1"/>
          </p:nvPr>
        </p:nvSpPr>
        <p:spPr/>
        <p:txBody>
          <a:bodyPr/>
          <a:lstStyle/>
          <a:p>
            <a:pPr>
              <a:defRPr/>
            </a:pPr>
            <a:fld id="{0010B7DB-9CAC-B345-9B29-C75B59BEA701}" type="slidenum">
              <a:rPr lang="en-US" smtClean="0"/>
              <a:pPr>
                <a:defRPr/>
              </a:pPr>
              <a:t>112</a:t>
            </a:fld>
            <a:endParaRPr lang="en-US"/>
          </a:p>
        </p:txBody>
      </p:sp>
    </p:spTree>
    <p:extLst>
      <p:ext uri="{BB962C8B-B14F-4D97-AF65-F5344CB8AC3E}">
        <p14:creationId xmlns:p14="http://schemas.microsoft.com/office/powerpoint/2010/main" val="3932432378"/>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Enabled UI Widgets</a:t>
            </a:r>
            <a:br>
              <a:rPr lang="en-US" dirty="0"/>
            </a:br>
            <a:r>
              <a:rPr lang="en-US" sz="2800" dirty="0" smtClean="0">
                <a:solidFill>
                  <a:srgbClr val="FF0000"/>
                </a:solidFill>
              </a:rPr>
              <a:t>Lab Exercise – Tooltip: Add a new tooltip</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smtClean="0"/>
              <a:t>Retrieve a list of available value sets</a:t>
            </a:r>
            <a:r>
              <a:rPr lang="en-US" dirty="0"/>
              <a:t>:</a:t>
            </a:r>
            <a:endParaRPr lang="en-US" dirty="0" smtClean="0"/>
          </a:p>
          <a:p>
            <a:pPr lvl="1"/>
            <a:r>
              <a:rPr lang="en-US" dirty="0">
                <a:hlinkClick r:id="rId3"/>
              </a:rPr>
              <a:t>http://informatics.mayo.edu/cts2/rest/valuesets</a:t>
            </a:r>
            <a:endParaRPr lang="en-US" dirty="0">
              <a:hlinkClick r:id="rId4"/>
            </a:endParaRPr>
          </a:p>
          <a:p>
            <a:r>
              <a:rPr lang="en-US" dirty="0" smtClean="0"/>
              <a:t>Select any value set – </a:t>
            </a:r>
            <a:r>
              <a:rPr lang="en-US" b="1" dirty="0" err="1" smtClean="0"/>
              <a:t>resourceName</a:t>
            </a:r>
            <a:endParaRPr lang="en-US" b="1" dirty="0" smtClean="0"/>
          </a:p>
          <a:p>
            <a:pPr lvl="1"/>
            <a:r>
              <a:rPr lang="en-US" dirty="0" smtClean="0"/>
              <a:t>Example</a:t>
            </a:r>
            <a:r>
              <a:rPr lang="en-US" dirty="0"/>
              <a:t>: </a:t>
            </a:r>
            <a:r>
              <a:rPr lang="en-US" b="1" dirty="0" err="1" smtClean="0"/>
              <a:t>skos</a:t>
            </a:r>
            <a:endParaRPr lang="en-US" b="1" dirty="0" smtClean="0"/>
          </a:p>
          <a:p>
            <a:pPr marL="0" indent="0">
              <a:buNone/>
            </a:pP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113</a:t>
            </a:fld>
            <a:endParaRPr lang="en-US"/>
          </a:p>
        </p:txBody>
      </p:sp>
    </p:spTree>
    <p:extLst>
      <p:ext uri="{BB962C8B-B14F-4D97-AF65-F5344CB8AC3E}">
        <p14:creationId xmlns:p14="http://schemas.microsoft.com/office/powerpoint/2010/main" val="1485026134"/>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Enabled UI Widgets</a:t>
            </a:r>
            <a:br>
              <a:rPr lang="en-US" dirty="0"/>
            </a:br>
            <a:r>
              <a:rPr lang="en-US" sz="2800" dirty="0">
                <a:solidFill>
                  <a:srgbClr val="FF0000"/>
                </a:solidFill>
              </a:rPr>
              <a:t>Lab Exercise – Tooltip: Add a new tooltip</a:t>
            </a:r>
          </a:p>
        </p:txBody>
      </p:sp>
      <p:sp>
        <p:nvSpPr>
          <p:cNvPr id="3" name="Content Placeholder 2"/>
          <p:cNvSpPr>
            <a:spLocks noGrp="1"/>
          </p:cNvSpPr>
          <p:nvPr>
            <p:ph idx="1"/>
          </p:nvPr>
        </p:nvSpPr>
        <p:spPr/>
        <p:txBody>
          <a:bodyPr/>
          <a:lstStyle/>
          <a:p>
            <a:r>
              <a:rPr lang="en-US" dirty="0" smtClean="0"/>
              <a:t>Look at the result of value set call:</a:t>
            </a:r>
            <a:endParaRPr lang="en-US" dirty="0"/>
          </a:p>
          <a:p>
            <a:pPr lvl="1"/>
            <a:r>
              <a:rPr lang="en-US" dirty="0" smtClean="0">
                <a:hlinkClick r:id="rId3"/>
              </a:rPr>
              <a:t>http:</a:t>
            </a:r>
            <a:r>
              <a:rPr lang="en-US" dirty="0">
                <a:hlinkClick r:id="rId3"/>
              </a:rPr>
              <a:t>//informatics.mayo.edu/cts2/rest/</a:t>
            </a:r>
            <a:r>
              <a:rPr lang="en-US" dirty="0" smtClean="0">
                <a:hlinkClick r:id="rId3"/>
              </a:rPr>
              <a:t>valueset/skos$format=json</a:t>
            </a:r>
            <a:endParaRPr lang="en-US" dirty="0" smtClean="0"/>
          </a:p>
          <a:p>
            <a:r>
              <a:rPr lang="en-US" dirty="0" smtClean="0"/>
              <a:t>We will use the data returned here to populate our CTS2 tooltip widget</a:t>
            </a:r>
          </a:p>
          <a:p>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114</a:t>
            </a:fld>
            <a:endParaRPr lang="en-US"/>
          </a:p>
        </p:txBody>
      </p:sp>
    </p:spTree>
    <p:extLst>
      <p:ext uri="{BB962C8B-B14F-4D97-AF65-F5344CB8AC3E}">
        <p14:creationId xmlns:p14="http://schemas.microsoft.com/office/powerpoint/2010/main" val="455779347"/>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Enabled UI Widgets</a:t>
            </a:r>
            <a:br>
              <a:rPr lang="en-US" dirty="0"/>
            </a:br>
            <a:r>
              <a:rPr lang="en-US" sz="2800" dirty="0">
                <a:solidFill>
                  <a:srgbClr val="FF0000"/>
                </a:solidFill>
              </a:rPr>
              <a:t>Lab Exercise – Tooltip: Add a new tooltip</a:t>
            </a:r>
          </a:p>
        </p:txBody>
      </p:sp>
      <p:sp>
        <p:nvSpPr>
          <p:cNvPr id="3" name="Content Placeholder 2"/>
          <p:cNvSpPr>
            <a:spLocks noGrp="1"/>
          </p:cNvSpPr>
          <p:nvPr>
            <p:ph idx="1"/>
          </p:nvPr>
        </p:nvSpPr>
        <p:spPr/>
        <p:txBody>
          <a:bodyPr/>
          <a:lstStyle/>
          <a:p>
            <a:r>
              <a:rPr lang="en-US" dirty="0">
                <a:hlinkClick r:id="rId3"/>
              </a:rPr>
              <a:t>http://jsfiddle.net/coryendle/n9bWF/</a:t>
            </a:r>
            <a:endParaRPr lang="en-US" dirty="0"/>
          </a:p>
          <a:p>
            <a:r>
              <a:rPr lang="en-US" dirty="0" smtClean="0"/>
              <a:t>Create </a:t>
            </a:r>
            <a:r>
              <a:rPr lang="en-US" dirty="0"/>
              <a:t>a new tooltip </a:t>
            </a:r>
            <a:r>
              <a:rPr lang="en-US" dirty="0" smtClean="0"/>
              <a:t>for </a:t>
            </a:r>
            <a:r>
              <a:rPr lang="en-US" dirty="0"/>
              <a:t>your </a:t>
            </a:r>
            <a:r>
              <a:rPr lang="en-US" dirty="0" smtClean="0"/>
              <a:t>value </a:t>
            </a:r>
            <a:r>
              <a:rPr lang="en-US" dirty="0"/>
              <a:t>s</a:t>
            </a:r>
            <a:r>
              <a:rPr lang="en-US" dirty="0" smtClean="0"/>
              <a:t>et ID</a:t>
            </a:r>
            <a:endParaRPr lang="en-US" dirty="0"/>
          </a:p>
          <a:p>
            <a:pPr lvl="1"/>
            <a:r>
              <a:rPr lang="en-US" dirty="0"/>
              <a:t>Add the HTML to display the tooltip with your v</a:t>
            </a:r>
            <a:r>
              <a:rPr lang="en-US" dirty="0" smtClean="0"/>
              <a:t>alue set ID</a:t>
            </a:r>
          </a:p>
          <a:p>
            <a:pPr lvl="1"/>
            <a:endParaRPr lang="en-US" dirty="0" smtClean="0"/>
          </a:p>
          <a:p>
            <a:pPr marL="457200" lvl="1" indent="0">
              <a:buNone/>
            </a:pPr>
            <a:r>
              <a:rPr lang="en-US" i="1" dirty="0" smtClean="0">
                <a:solidFill>
                  <a:srgbClr val="008000"/>
                </a:solidFill>
                <a:latin typeface="Times"/>
                <a:cs typeface="Times"/>
              </a:rPr>
              <a:t>&lt;p&gt;&lt;a </a:t>
            </a:r>
            <a:r>
              <a:rPr lang="en-US" i="1" dirty="0" err="1" smtClean="0">
                <a:solidFill>
                  <a:srgbClr val="008000"/>
                </a:solidFill>
                <a:latin typeface="Times"/>
                <a:cs typeface="Times"/>
              </a:rPr>
              <a:t>href</a:t>
            </a:r>
            <a:r>
              <a:rPr lang="en-US" i="1" dirty="0" smtClean="0">
                <a:solidFill>
                  <a:srgbClr val="008000"/>
                </a:solidFill>
                <a:latin typeface="Times"/>
                <a:cs typeface="Times"/>
              </a:rPr>
              <a:t>="#" class="</a:t>
            </a:r>
            <a:r>
              <a:rPr lang="en-US" i="1" dirty="0" err="1" smtClean="0">
                <a:solidFill>
                  <a:srgbClr val="008000"/>
                </a:solidFill>
                <a:latin typeface="Times"/>
                <a:cs typeface="Times"/>
              </a:rPr>
              <a:t>hint_vs</a:t>
            </a:r>
            <a:r>
              <a:rPr lang="en-US" i="1" dirty="0" smtClean="0">
                <a:solidFill>
                  <a:srgbClr val="008000"/>
                </a:solidFill>
                <a:latin typeface="Times"/>
                <a:cs typeface="Times"/>
              </a:rPr>
              <a:t>" data-id="</a:t>
            </a:r>
            <a:r>
              <a:rPr lang="en-US" i="1" dirty="0" err="1" smtClean="0">
                <a:solidFill>
                  <a:srgbClr val="008000"/>
                </a:solidFill>
                <a:latin typeface="Times"/>
                <a:cs typeface="Times"/>
              </a:rPr>
              <a:t>skos</a:t>
            </a:r>
            <a:r>
              <a:rPr lang="en-US" i="1" dirty="0" smtClean="0">
                <a:solidFill>
                  <a:srgbClr val="008000"/>
                </a:solidFill>
                <a:latin typeface="Times"/>
                <a:cs typeface="Times"/>
              </a:rPr>
              <a:t>"&gt;SKOS&lt;/a&gt; Value Set Demo.&lt;/p&gt;</a:t>
            </a:r>
          </a:p>
          <a:p>
            <a:pPr lvl="1"/>
            <a:endParaRPr lang="en-US" dirty="0" smtClean="0">
              <a:solidFill>
                <a:srgbClr val="008000"/>
              </a:solidFill>
            </a:endParaRPr>
          </a:p>
          <a:p>
            <a:r>
              <a:rPr lang="en-US" dirty="0" smtClean="0">
                <a:solidFill>
                  <a:srgbClr val="000000"/>
                </a:solidFill>
              </a:rPr>
              <a:t>Select the “Run” button to test your changes.</a:t>
            </a:r>
          </a:p>
          <a:p>
            <a:pPr marL="0" indent="0">
              <a:buNone/>
            </a:pPr>
            <a:endParaRPr lang="en-US" dirty="0">
              <a:solidFill>
                <a:srgbClr val="000000"/>
              </a:solidFill>
            </a:endParaRPr>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115</a:t>
            </a:fld>
            <a:endParaRPr lang="en-US"/>
          </a:p>
        </p:txBody>
      </p:sp>
    </p:spTree>
    <p:extLst>
      <p:ext uri="{BB962C8B-B14F-4D97-AF65-F5344CB8AC3E}">
        <p14:creationId xmlns:p14="http://schemas.microsoft.com/office/powerpoint/2010/main" val="1747753338"/>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Enabled UI Widgets</a:t>
            </a:r>
            <a:br>
              <a:rPr lang="en-US" dirty="0"/>
            </a:br>
            <a:r>
              <a:rPr lang="en-US" sz="2800" dirty="0">
                <a:solidFill>
                  <a:srgbClr val="FF0000"/>
                </a:solidFill>
              </a:rPr>
              <a:t>Lab Exercise </a:t>
            </a:r>
            <a:r>
              <a:rPr lang="en-US" sz="2800" dirty="0" smtClean="0">
                <a:solidFill>
                  <a:srgbClr val="FF0000"/>
                </a:solidFill>
              </a:rPr>
              <a:t>– Tooltip: Add a row</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smtClean="0"/>
              <a:t>Update the tooltip to display another row of data.  We will add the </a:t>
            </a:r>
            <a:r>
              <a:rPr lang="en-US" dirty="0" err="1" smtClean="0"/>
              <a:t>entryState</a:t>
            </a:r>
            <a:r>
              <a:rPr lang="en-US" dirty="0" smtClean="0"/>
              <a:t> status:</a:t>
            </a:r>
            <a:endParaRPr lang="en-US" dirty="0"/>
          </a:p>
          <a:p>
            <a:r>
              <a:rPr lang="en-US" dirty="0" smtClean="0"/>
              <a:t> </a:t>
            </a:r>
            <a:r>
              <a:rPr lang="en-US" dirty="0" smtClean="0">
                <a:solidFill>
                  <a:srgbClr val="000000"/>
                </a:solidFill>
              </a:rPr>
              <a:t>Find the following function:</a:t>
            </a:r>
          </a:p>
          <a:p>
            <a:pPr lvl="1"/>
            <a:r>
              <a:rPr lang="en-US" i="1" dirty="0">
                <a:solidFill>
                  <a:srgbClr val="008000"/>
                </a:solidFill>
                <a:latin typeface="Times"/>
                <a:cs typeface="Times"/>
              </a:rPr>
              <a:t>function </a:t>
            </a:r>
            <a:r>
              <a:rPr lang="en-US" i="1" dirty="0" err="1">
                <a:solidFill>
                  <a:srgbClr val="008000"/>
                </a:solidFill>
                <a:latin typeface="Times"/>
                <a:cs typeface="Times"/>
              </a:rPr>
              <a:t>getValueSetTableInfo</a:t>
            </a:r>
            <a:r>
              <a:rPr lang="en-US" i="1" dirty="0">
                <a:solidFill>
                  <a:srgbClr val="008000"/>
                </a:solidFill>
                <a:latin typeface="Times"/>
                <a:cs typeface="Times"/>
              </a:rPr>
              <a:t>(</a:t>
            </a:r>
            <a:r>
              <a:rPr lang="en-US" i="1" dirty="0" err="1">
                <a:solidFill>
                  <a:srgbClr val="008000"/>
                </a:solidFill>
                <a:latin typeface="Times"/>
                <a:cs typeface="Times"/>
              </a:rPr>
              <a:t>valueSetJson</a:t>
            </a:r>
            <a:r>
              <a:rPr lang="en-US" i="1" dirty="0">
                <a:solidFill>
                  <a:srgbClr val="008000"/>
                </a:solidFill>
                <a:latin typeface="Times"/>
                <a:cs typeface="Times"/>
              </a:rPr>
              <a:t>)</a:t>
            </a:r>
            <a:r>
              <a:rPr lang="en-US" i="1" dirty="0">
                <a:solidFill>
                  <a:srgbClr val="008000"/>
                </a:solidFill>
              </a:rPr>
              <a:t> </a:t>
            </a:r>
            <a:endParaRPr lang="en-US" i="1" dirty="0" smtClean="0">
              <a:solidFill>
                <a:srgbClr val="008000"/>
              </a:solidFill>
            </a:endParaRPr>
          </a:p>
          <a:p>
            <a:pPr marL="457200" lvl="1" indent="0">
              <a:buNone/>
            </a:pPr>
            <a:endParaRPr lang="en-US" i="1" dirty="0" smtClean="0">
              <a:solidFill>
                <a:srgbClr val="008000"/>
              </a:solidFill>
            </a:endParaRPr>
          </a:p>
          <a:p>
            <a:pPr lvl="1"/>
            <a:r>
              <a:rPr lang="en-US" dirty="0" smtClean="0"/>
              <a:t>Add another variable:</a:t>
            </a:r>
          </a:p>
          <a:p>
            <a:pPr lvl="1"/>
            <a:endParaRPr lang="en-US" dirty="0">
              <a:solidFill>
                <a:srgbClr val="008000"/>
              </a:solidFill>
            </a:endParaRPr>
          </a:p>
          <a:p>
            <a:pPr marL="457200" lvl="1" indent="0">
              <a:buNone/>
            </a:pPr>
            <a:r>
              <a:rPr lang="en-US" i="1" dirty="0" err="1" smtClean="0">
                <a:solidFill>
                  <a:srgbClr val="008000"/>
                </a:solidFill>
                <a:latin typeface="Times"/>
                <a:cs typeface="Times"/>
              </a:rPr>
              <a:t>var</a:t>
            </a:r>
            <a:r>
              <a:rPr lang="en-US" i="1" dirty="0" smtClean="0">
                <a:solidFill>
                  <a:srgbClr val="008000"/>
                </a:solidFill>
                <a:latin typeface="Times"/>
                <a:cs typeface="Times"/>
              </a:rPr>
              <a:t> </a:t>
            </a:r>
            <a:r>
              <a:rPr lang="en-US" i="1" dirty="0" err="1">
                <a:solidFill>
                  <a:srgbClr val="008000"/>
                </a:solidFill>
                <a:latin typeface="Times"/>
                <a:cs typeface="Times"/>
              </a:rPr>
              <a:t>entryState</a:t>
            </a:r>
            <a:r>
              <a:rPr lang="en-US" i="1" dirty="0">
                <a:solidFill>
                  <a:srgbClr val="008000"/>
                </a:solidFill>
                <a:latin typeface="Times"/>
                <a:cs typeface="Times"/>
              </a:rPr>
              <a:t> = valueSetJson.valueSetCatalogEntryMsg.valueSetCatalogEntry.entryState</a:t>
            </a:r>
            <a:r>
              <a:rPr lang="en-US" i="1" dirty="0">
                <a:solidFill>
                  <a:srgbClr val="008000"/>
                </a:solidFill>
              </a:rPr>
              <a:t>;</a:t>
            </a:r>
            <a:endParaRPr lang="en-US" i="1" dirty="0" smtClean="0">
              <a:solidFill>
                <a:srgbClr val="008000"/>
              </a:solidFill>
            </a:endParaRPr>
          </a:p>
          <a:p>
            <a:pPr lvl="1"/>
            <a:endParaRPr lang="en-US" dirty="0">
              <a:solidFill>
                <a:schemeClr val="accent4"/>
              </a:solidFill>
            </a:endParaRPr>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116</a:t>
            </a:fld>
            <a:endParaRPr lang="en-US"/>
          </a:p>
        </p:txBody>
      </p:sp>
    </p:spTree>
    <p:extLst>
      <p:ext uri="{BB962C8B-B14F-4D97-AF65-F5344CB8AC3E}">
        <p14:creationId xmlns:p14="http://schemas.microsoft.com/office/powerpoint/2010/main" val="2901552602"/>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Enabled UI Widgets</a:t>
            </a:r>
            <a:br>
              <a:rPr lang="en-US" dirty="0"/>
            </a:br>
            <a:r>
              <a:rPr lang="en-US" sz="2800" dirty="0">
                <a:solidFill>
                  <a:srgbClr val="FF0000"/>
                </a:solidFill>
              </a:rPr>
              <a:t>Lab Exercise – Tooltip: Add a row</a:t>
            </a:r>
            <a:endParaRPr lang="en-US" sz="2800" dirty="0"/>
          </a:p>
        </p:txBody>
      </p:sp>
      <p:sp>
        <p:nvSpPr>
          <p:cNvPr id="3" name="Content Placeholder 2"/>
          <p:cNvSpPr>
            <a:spLocks noGrp="1"/>
          </p:cNvSpPr>
          <p:nvPr>
            <p:ph idx="1"/>
          </p:nvPr>
        </p:nvSpPr>
        <p:spPr/>
        <p:txBody>
          <a:bodyPr/>
          <a:lstStyle/>
          <a:p>
            <a:r>
              <a:rPr lang="en-US" dirty="0"/>
              <a:t>Add another </a:t>
            </a:r>
            <a:r>
              <a:rPr lang="en-US" dirty="0" smtClean="0"/>
              <a:t>HTML row:</a:t>
            </a:r>
          </a:p>
          <a:p>
            <a:pPr marL="457200" lvl="1" indent="0">
              <a:buNone/>
            </a:pPr>
            <a:endParaRPr lang="en-US" dirty="0" smtClean="0"/>
          </a:p>
          <a:p>
            <a:pPr marL="457200" lvl="1" indent="0">
              <a:buNone/>
            </a:pPr>
            <a:r>
              <a:rPr lang="en-US" i="1" dirty="0" smtClean="0">
                <a:solidFill>
                  <a:srgbClr val="008000"/>
                </a:solidFill>
                <a:latin typeface="Times"/>
                <a:cs typeface="Times"/>
              </a:rPr>
              <a:t>"</a:t>
            </a:r>
            <a:r>
              <a:rPr lang="en-US" i="1" dirty="0">
                <a:solidFill>
                  <a:srgbClr val="008000"/>
                </a:solidFill>
                <a:latin typeface="Times"/>
                <a:cs typeface="Times"/>
              </a:rPr>
              <a:t>&lt;</a:t>
            </a:r>
            <a:r>
              <a:rPr lang="en-US" i="1" dirty="0" err="1">
                <a:solidFill>
                  <a:srgbClr val="008000"/>
                </a:solidFill>
                <a:latin typeface="Times"/>
                <a:cs typeface="Times"/>
              </a:rPr>
              <a:t>tr</a:t>
            </a:r>
            <a:r>
              <a:rPr lang="en-US" i="1" dirty="0">
                <a:solidFill>
                  <a:srgbClr val="008000"/>
                </a:solidFill>
                <a:latin typeface="Times"/>
                <a:cs typeface="Times"/>
              </a:rPr>
              <a:t>&gt;&lt;td class=\"</a:t>
            </a:r>
            <a:r>
              <a:rPr lang="en-US" i="1" dirty="0" err="1">
                <a:solidFill>
                  <a:srgbClr val="008000"/>
                </a:solidFill>
                <a:latin typeface="Times"/>
                <a:cs typeface="Times"/>
              </a:rPr>
              <a:t>noWrap</a:t>
            </a:r>
            <a:r>
              <a:rPr lang="en-US" i="1" dirty="0">
                <a:solidFill>
                  <a:srgbClr val="008000"/>
                </a:solidFill>
                <a:latin typeface="Times"/>
                <a:cs typeface="Times"/>
              </a:rPr>
              <a:t>\"&gt;Entry State:&lt;/td&gt;&lt;td&gt;" + </a:t>
            </a:r>
            <a:r>
              <a:rPr lang="en-US" i="1" dirty="0" err="1">
                <a:solidFill>
                  <a:srgbClr val="008000"/>
                </a:solidFill>
                <a:latin typeface="Times"/>
                <a:cs typeface="Times"/>
              </a:rPr>
              <a:t>entryState</a:t>
            </a:r>
            <a:r>
              <a:rPr lang="en-US" i="1" dirty="0">
                <a:solidFill>
                  <a:srgbClr val="008000"/>
                </a:solidFill>
                <a:latin typeface="Times"/>
                <a:cs typeface="Times"/>
              </a:rPr>
              <a:t> + "&lt;/td&gt;&lt;/</a:t>
            </a:r>
            <a:r>
              <a:rPr lang="en-US" i="1" dirty="0" err="1">
                <a:solidFill>
                  <a:srgbClr val="008000"/>
                </a:solidFill>
                <a:latin typeface="Times"/>
                <a:cs typeface="Times"/>
              </a:rPr>
              <a:t>tr</a:t>
            </a:r>
            <a:r>
              <a:rPr lang="en-US" i="1" dirty="0">
                <a:solidFill>
                  <a:srgbClr val="008000"/>
                </a:solidFill>
                <a:latin typeface="Times"/>
                <a:cs typeface="Times"/>
              </a:rPr>
              <a:t>&gt;" + </a:t>
            </a:r>
          </a:p>
          <a:p>
            <a:endParaRPr lang="en-US" dirty="0"/>
          </a:p>
          <a:p>
            <a:r>
              <a:rPr lang="en-US" dirty="0">
                <a:solidFill>
                  <a:srgbClr val="000000"/>
                </a:solidFill>
              </a:rPr>
              <a:t>Select the “Run” button to test your </a:t>
            </a:r>
            <a:r>
              <a:rPr lang="en-US" dirty="0" smtClean="0">
                <a:solidFill>
                  <a:srgbClr val="000000"/>
                </a:solidFill>
              </a:rPr>
              <a:t>changes</a:t>
            </a:r>
            <a:endParaRPr lang="en-US" dirty="0">
              <a:solidFill>
                <a:srgbClr val="000000"/>
              </a:solidFill>
            </a:endParaRPr>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117</a:t>
            </a:fld>
            <a:endParaRPr lang="en-US"/>
          </a:p>
        </p:txBody>
      </p:sp>
    </p:spTree>
    <p:extLst>
      <p:ext uri="{BB962C8B-B14F-4D97-AF65-F5344CB8AC3E}">
        <p14:creationId xmlns:p14="http://schemas.microsoft.com/office/powerpoint/2010/main" val="1603043774"/>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Enabled UI Widgets</a:t>
            </a:r>
            <a:br>
              <a:rPr lang="en-US" dirty="0"/>
            </a:br>
            <a:r>
              <a:rPr lang="en-US" sz="2800" dirty="0">
                <a:solidFill>
                  <a:srgbClr val="FF0000"/>
                </a:solidFill>
              </a:rPr>
              <a:t>Lab Exercise – Tooltip: Add a row</a:t>
            </a:r>
            <a:endParaRPr lang="en-US" sz="2800" dirty="0"/>
          </a:p>
        </p:txBody>
      </p:sp>
      <p:sp>
        <p:nvSpPr>
          <p:cNvPr id="3" name="Content Placeholder 2"/>
          <p:cNvSpPr>
            <a:spLocks noGrp="1"/>
          </p:cNvSpPr>
          <p:nvPr>
            <p:ph idx="1"/>
          </p:nvPr>
        </p:nvSpPr>
        <p:spPr/>
        <p:txBody>
          <a:bodyPr/>
          <a:lstStyle/>
          <a:p>
            <a:r>
              <a:rPr lang="en-US" dirty="0" smtClean="0"/>
              <a:t>Now when you mouse over a value </a:t>
            </a:r>
            <a:r>
              <a:rPr lang="en-US" dirty="0"/>
              <a:t>s</a:t>
            </a:r>
            <a:r>
              <a:rPr lang="en-US" dirty="0" smtClean="0"/>
              <a:t>et ID, you will see an additional row called “Entry State” in the tooltip</a:t>
            </a:r>
          </a:p>
          <a:p>
            <a:endParaRPr lang="en-US" dirty="0"/>
          </a:p>
        </p:txBody>
      </p:sp>
      <p:pic>
        <p:nvPicPr>
          <p:cNvPr id="4" name="Picture 3"/>
          <p:cNvPicPr>
            <a:picLocks noChangeAspect="1"/>
          </p:cNvPicPr>
          <p:nvPr/>
        </p:nvPicPr>
        <p:blipFill>
          <a:blip r:embed="rId2"/>
          <a:stretch>
            <a:fillRect/>
          </a:stretch>
        </p:blipFill>
        <p:spPr>
          <a:xfrm>
            <a:off x="2362200" y="3810000"/>
            <a:ext cx="5308600" cy="2400300"/>
          </a:xfrm>
          <a:prstGeom prst="rect">
            <a:avLst/>
          </a:prstGeom>
        </p:spPr>
      </p:pic>
      <p:sp>
        <p:nvSpPr>
          <p:cNvPr id="5" name="Right Arrow 4"/>
          <p:cNvSpPr/>
          <p:nvPr/>
        </p:nvSpPr>
        <p:spPr>
          <a:xfrm>
            <a:off x="1295400" y="5943600"/>
            <a:ext cx="914400" cy="1524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1"/>
          </p:nvPr>
        </p:nvSpPr>
        <p:spPr/>
        <p:txBody>
          <a:bodyPr/>
          <a:lstStyle/>
          <a:p>
            <a:pPr>
              <a:defRPr/>
            </a:pPr>
            <a:fld id="{46C1AD1C-14FA-124C-BDE5-9A4F7356B2F5}" type="slidenum">
              <a:rPr lang="en-US" smtClean="0"/>
              <a:pPr>
                <a:defRPr/>
              </a:pPr>
              <a:t>118</a:t>
            </a:fld>
            <a:endParaRPr lang="en-US"/>
          </a:p>
        </p:txBody>
      </p:sp>
    </p:spTree>
    <p:extLst>
      <p:ext uri="{BB962C8B-B14F-4D97-AF65-F5344CB8AC3E}">
        <p14:creationId xmlns:p14="http://schemas.microsoft.com/office/powerpoint/2010/main" val="3361934636"/>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52800"/>
            <a:ext cx="7772400" cy="1362075"/>
          </a:xfrm>
        </p:spPr>
        <p:txBody>
          <a:bodyPr/>
          <a:lstStyle/>
          <a:p>
            <a:r>
              <a:rPr lang="en-US" dirty="0" smtClean="0"/>
              <a:t>UI Widget: Dropdown</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1"/>
          </p:nvPr>
        </p:nvSpPr>
        <p:spPr/>
        <p:txBody>
          <a:bodyPr/>
          <a:lstStyle/>
          <a:p>
            <a:pPr>
              <a:defRPr/>
            </a:pPr>
            <a:fld id="{0010B7DB-9CAC-B345-9B29-C75B59BEA701}" type="slidenum">
              <a:rPr lang="en-US" smtClean="0"/>
              <a:pPr>
                <a:defRPr/>
              </a:pPr>
              <a:t>119</a:t>
            </a:fld>
            <a:endParaRPr lang="en-US"/>
          </a:p>
        </p:txBody>
      </p:sp>
    </p:spTree>
    <p:extLst>
      <p:ext uri="{BB962C8B-B14F-4D97-AF65-F5344CB8AC3E}">
        <p14:creationId xmlns:p14="http://schemas.microsoft.com/office/powerpoint/2010/main" val="204757682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pPr eaLnBrk="1" hangingPunct="1"/>
            <a:r>
              <a:rPr lang="en-US" dirty="0">
                <a:latin typeface="Arial" charset="0"/>
              </a:rPr>
              <a:t>Every </a:t>
            </a:r>
            <a:r>
              <a:rPr lang="en-US" u="sng" dirty="0">
                <a:latin typeface="Arial" charset="0"/>
              </a:rPr>
              <a:t>Module</a:t>
            </a:r>
            <a:r>
              <a:rPr lang="en-US" dirty="0">
                <a:latin typeface="Arial" charset="0"/>
              </a:rPr>
              <a:t> Also </a:t>
            </a:r>
            <a:r>
              <a:rPr lang="en-US" dirty="0" smtClean="0">
                <a:latin typeface="Arial" charset="0"/>
              </a:rPr>
              <a:t>Has</a:t>
            </a:r>
            <a:endParaRPr lang="en-US" dirty="0">
              <a:latin typeface="Arial" charset="0"/>
            </a:endParaRPr>
          </a:p>
        </p:txBody>
      </p:sp>
      <p:sp>
        <p:nvSpPr>
          <p:cNvPr id="3" name="Content Placeholder 2"/>
          <p:cNvSpPr>
            <a:spLocks noGrp="1"/>
          </p:cNvSpPr>
          <p:nvPr>
            <p:ph idx="1"/>
          </p:nvPr>
        </p:nvSpPr>
        <p:spPr/>
        <p:txBody>
          <a:bodyPr rtlCol="0">
            <a:noAutofit/>
          </a:bodyPr>
          <a:lstStyle/>
          <a:p>
            <a:pPr fontAlgn="auto">
              <a:spcAft>
                <a:spcPts val="0"/>
              </a:spcAft>
              <a:defRPr/>
            </a:pPr>
            <a:r>
              <a:rPr lang="en-US" dirty="0" smtClean="0">
                <a:ea typeface="+mn-ea"/>
                <a:cs typeface="+mn-cs"/>
              </a:rPr>
              <a:t>XML Schema representation of the Information Model</a:t>
            </a:r>
          </a:p>
          <a:p>
            <a:pPr fontAlgn="auto">
              <a:spcAft>
                <a:spcPts val="0"/>
              </a:spcAft>
              <a:defRPr/>
            </a:pPr>
            <a:r>
              <a:rPr lang="en-US" dirty="0" smtClean="0">
                <a:ea typeface="+mn-ea"/>
                <a:cs typeface="+mn-cs"/>
              </a:rPr>
              <a:t>WADL rendering of Computational Model</a:t>
            </a:r>
          </a:p>
          <a:p>
            <a:pPr lvl="1" fontAlgn="auto">
              <a:spcAft>
                <a:spcPts val="0"/>
              </a:spcAft>
              <a:buClr>
                <a:schemeClr val="bg2">
                  <a:lumMod val="75000"/>
                </a:schemeClr>
              </a:buClr>
              <a:defRPr/>
            </a:pPr>
            <a:r>
              <a:rPr lang="en-US" dirty="0" smtClean="0">
                <a:ea typeface="+mn-ea"/>
              </a:rPr>
              <a:t>Defines the URLs  + operations (GET, PUT, POST, REMOVE) that implement the computations</a:t>
            </a:r>
          </a:p>
          <a:p>
            <a:pPr fontAlgn="auto">
              <a:spcAft>
                <a:spcPts val="0"/>
              </a:spcAft>
              <a:defRPr/>
            </a:pPr>
            <a:r>
              <a:rPr lang="en-US" dirty="0" smtClean="0">
                <a:ea typeface="+mn-ea"/>
                <a:cs typeface="+mn-cs"/>
              </a:rPr>
              <a:t>WSDL rendering of Computational Model</a:t>
            </a:r>
          </a:p>
          <a:p>
            <a:pPr marL="0" indent="0" eaLnBrk="1" fontAlgn="auto" hangingPunct="1">
              <a:spcAft>
                <a:spcPts val="0"/>
              </a:spcAft>
              <a:buFont typeface="Arial" pitchFamily="34" charset="0"/>
              <a:buNone/>
              <a:defRPr/>
            </a:pPr>
            <a:endParaRPr lang="en-US" dirty="0">
              <a:ea typeface="+mn-ea"/>
              <a:cs typeface="+mn-cs"/>
            </a:endParaRPr>
          </a:p>
        </p:txBody>
      </p:sp>
      <p:sp>
        <p:nvSpPr>
          <p:cNvPr id="2" name="Slide Number Placeholder 1"/>
          <p:cNvSpPr>
            <a:spLocks noGrp="1"/>
          </p:cNvSpPr>
          <p:nvPr>
            <p:ph type="sldNum" sz="quarter" idx="11"/>
          </p:nvPr>
        </p:nvSpPr>
        <p:spPr/>
        <p:txBody>
          <a:bodyPr/>
          <a:lstStyle/>
          <a:p>
            <a:pPr>
              <a:defRPr/>
            </a:pPr>
            <a:fld id="{46C1AD1C-14FA-124C-BDE5-9A4F7356B2F5}" type="slidenum">
              <a:rPr lang="en-US" smtClean="0"/>
              <a:pPr>
                <a:defRPr/>
              </a:pPr>
              <a:t>12</a:t>
            </a:fld>
            <a:endParaRPr lang="en-US"/>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Enabled UI Widgets</a:t>
            </a:r>
            <a:br>
              <a:rPr lang="en-US" dirty="0"/>
            </a:br>
            <a:r>
              <a:rPr lang="en-US" sz="2800" dirty="0">
                <a:solidFill>
                  <a:srgbClr val="FF0000"/>
                </a:solidFill>
              </a:rPr>
              <a:t>Lab Exercise – </a:t>
            </a:r>
            <a:r>
              <a:rPr lang="en-US" sz="2800" dirty="0" smtClean="0">
                <a:solidFill>
                  <a:srgbClr val="FF0000"/>
                </a:solidFill>
              </a:rPr>
              <a:t>Dropdown: Country of Birth</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smtClean="0"/>
              <a:t>We will create a dropdown to select a person’s country of birth</a:t>
            </a:r>
          </a:p>
          <a:p>
            <a:r>
              <a:rPr lang="en-US" dirty="0" smtClean="0"/>
              <a:t>Retrieve </a:t>
            </a:r>
            <a:r>
              <a:rPr lang="en-US" dirty="0"/>
              <a:t>a list of available v</a:t>
            </a:r>
            <a:r>
              <a:rPr lang="en-US" dirty="0" smtClean="0"/>
              <a:t>alue sets from CDC PHINVADS CTS2 service:</a:t>
            </a:r>
            <a:endParaRPr lang="en-US" dirty="0"/>
          </a:p>
          <a:p>
            <a:pPr lvl="1"/>
            <a:r>
              <a:rPr lang="en-US" dirty="0">
                <a:hlinkClick r:id="rId3"/>
              </a:rPr>
              <a:t>http://informatics.mayo.edu/cts2/services/phinvads/valuesets?maxtoreturn=</a:t>
            </a:r>
            <a:r>
              <a:rPr lang="en-US" dirty="0" smtClean="0">
                <a:hlinkClick r:id="rId3"/>
              </a:rPr>
              <a:t>100</a:t>
            </a:r>
            <a:endParaRPr lang="en-US" dirty="0"/>
          </a:p>
          <a:p>
            <a:r>
              <a:rPr lang="en-US" dirty="0" smtClean="0"/>
              <a:t>Select the value set where:</a:t>
            </a:r>
          </a:p>
          <a:p>
            <a:pPr lvl="1"/>
            <a:r>
              <a:rPr lang="en-US" dirty="0" err="1" smtClean="0"/>
              <a:t>valueSetName</a:t>
            </a:r>
            <a:r>
              <a:rPr lang="en-US" dirty="0" smtClean="0"/>
              <a:t>=“</a:t>
            </a:r>
            <a:r>
              <a:rPr lang="en-US" dirty="0" err="1" smtClean="0"/>
              <a:t>PHVS_BirthCountry_CDC</a:t>
            </a:r>
            <a:r>
              <a:rPr lang="en-US" dirty="0" smtClean="0"/>
              <a:t>”</a:t>
            </a:r>
            <a:endParaRPr lang="en-US" dirty="0"/>
          </a:p>
          <a:p>
            <a:pPr marL="0" indent="0">
              <a:buNone/>
            </a:pPr>
            <a:endParaRPr lang="en-US" dirty="0" smtClean="0"/>
          </a:p>
          <a:p>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120</a:t>
            </a:fld>
            <a:endParaRPr lang="en-US"/>
          </a:p>
        </p:txBody>
      </p:sp>
    </p:spTree>
    <p:extLst>
      <p:ext uri="{BB962C8B-B14F-4D97-AF65-F5344CB8AC3E}">
        <p14:creationId xmlns:p14="http://schemas.microsoft.com/office/powerpoint/2010/main" val="1952803424"/>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Enabled UI Widgets</a:t>
            </a:r>
            <a:br>
              <a:rPr lang="en-US" dirty="0"/>
            </a:br>
            <a:r>
              <a:rPr lang="en-US" sz="2800" dirty="0">
                <a:solidFill>
                  <a:srgbClr val="FF0000"/>
                </a:solidFill>
              </a:rPr>
              <a:t>Lab Exercise – Dropdown: Country of Birth</a:t>
            </a:r>
          </a:p>
        </p:txBody>
      </p:sp>
      <p:sp>
        <p:nvSpPr>
          <p:cNvPr id="3" name="Content Placeholder 2"/>
          <p:cNvSpPr>
            <a:spLocks noGrp="1"/>
          </p:cNvSpPr>
          <p:nvPr>
            <p:ph idx="1"/>
          </p:nvPr>
        </p:nvSpPr>
        <p:spPr/>
        <p:txBody>
          <a:bodyPr/>
          <a:lstStyle/>
          <a:p>
            <a:r>
              <a:rPr lang="en-US" dirty="0" smtClean="0"/>
              <a:t>Look </a:t>
            </a:r>
            <a:r>
              <a:rPr lang="en-US" dirty="0"/>
              <a:t>at the result of </a:t>
            </a:r>
            <a:r>
              <a:rPr lang="en-US" dirty="0" smtClean="0"/>
              <a:t>resolved value set call:</a:t>
            </a:r>
            <a:endParaRPr lang="en-US" dirty="0"/>
          </a:p>
          <a:p>
            <a:pPr lvl="1"/>
            <a:r>
              <a:rPr lang="en-US" dirty="0">
                <a:hlinkClick r:id="rId2"/>
              </a:rPr>
              <a:t>http://</a:t>
            </a:r>
            <a:r>
              <a:rPr lang="en-US" dirty="0" smtClean="0">
                <a:hlinkClick r:id="rId2"/>
              </a:rPr>
              <a:t>informatics.mayo.edu</a:t>
            </a:r>
            <a:r>
              <a:rPr lang="en-US" dirty="0">
                <a:hlinkClick r:id="rId2"/>
              </a:rPr>
              <a:t>/cts2/services/phinvads/valueset/PHVS_BirthCountry_CDC/</a:t>
            </a:r>
            <a:r>
              <a:rPr lang="en-US" dirty="0" smtClean="0">
                <a:hlinkClick r:id="rId2"/>
              </a:rPr>
              <a:t>resolution?format=json</a:t>
            </a:r>
            <a:endParaRPr lang="en-US" dirty="0" smtClean="0"/>
          </a:p>
          <a:p>
            <a:r>
              <a:rPr lang="en-US" dirty="0" smtClean="0"/>
              <a:t>We </a:t>
            </a:r>
            <a:r>
              <a:rPr lang="en-US" dirty="0"/>
              <a:t>will use </a:t>
            </a:r>
            <a:r>
              <a:rPr lang="en-US" dirty="0" smtClean="0"/>
              <a:t>the </a:t>
            </a:r>
            <a:r>
              <a:rPr lang="en-US" dirty="0"/>
              <a:t>data returned here to populate our CTS2 </a:t>
            </a:r>
            <a:r>
              <a:rPr lang="en-US" dirty="0" smtClean="0"/>
              <a:t>dropdown widget</a:t>
            </a:r>
            <a:endParaRPr lang="en-US" dirty="0"/>
          </a:p>
          <a:p>
            <a:endParaRPr lang="en-US" dirty="0" smtClean="0"/>
          </a:p>
          <a:p>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121</a:t>
            </a:fld>
            <a:endParaRPr lang="en-US"/>
          </a:p>
        </p:txBody>
      </p:sp>
    </p:spTree>
    <p:extLst>
      <p:ext uri="{BB962C8B-B14F-4D97-AF65-F5344CB8AC3E}">
        <p14:creationId xmlns:p14="http://schemas.microsoft.com/office/powerpoint/2010/main" val="319370517"/>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Enabled UI Widgets</a:t>
            </a:r>
            <a:br>
              <a:rPr lang="en-US" dirty="0"/>
            </a:br>
            <a:r>
              <a:rPr lang="en-US" sz="2800" dirty="0">
                <a:solidFill>
                  <a:srgbClr val="FF0000"/>
                </a:solidFill>
              </a:rPr>
              <a:t>Lab Exercise – Dropdown: Country of Birth</a:t>
            </a:r>
          </a:p>
        </p:txBody>
      </p:sp>
      <p:sp>
        <p:nvSpPr>
          <p:cNvPr id="3" name="Content Placeholder 2"/>
          <p:cNvSpPr>
            <a:spLocks noGrp="1"/>
          </p:cNvSpPr>
          <p:nvPr>
            <p:ph idx="1"/>
          </p:nvPr>
        </p:nvSpPr>
        <p:spPr/>
        <p:txBody>
          <a:bodyPr/>
          <a:lstStyle/>
          <a:p>
            <a:r>
              <a:rPr lang="en-US" dirty="0" err="1" smtClean="0"/>
              <a:t>JSFiddle</a:t>
            </a:r>
            <a:r>
              <a:rPr lang="en-US" dirty="0" smtClean="0"/>
              <a:t> code:</a:t>
            </a:r>
          </a:p>
          <a:p>
            <a:pPr lvl="1"/>
            <a:r>
              <a:rPr lang="en-US" dirty="0">
                <a:hlinkClick r:id="rId3"/>
              </a:rPr>
              <a:t>http://jsfiddle.net/coryendle/bhTaD</a:t>
            </a:r>
            <a:r>
              <a:rPr lang="en-US" dirty="0" smtClean="0">
                <a:hlinkClick r:id="rId3"/>
              </a:rPr>
              <a:t>/</a:t>
            </a:r>
            <a:endParaRPr lang="en-US" dirty="0"/>
          </a:p>
          <a:p>
            <a:r>
              <a:rPr lang="en-US" dirty="0" smtClean="0"/>
              <a:t>In the HTML code, we will add another dropdown to select the country of birth</a:t>
            </a:r>
          </a:p>
          <a:p>
            <a:r>
              <a:rPr lang="en-US" dirty="0"/>
              <a:t>After the </a:t>
            </a:r>
            <a:r>
              <a:rPr lang="en-US" dirty="0" smtClean="0"/>
              <a:t>code for the “Severity” dropdown, add the following line of code:</a:t>
            </a:r>
          </a:p>
          <a:p>
            <a:pPr marL="457200" lvl="1" indent="0">
              <a:buNone/>
            </a:pPr>
            <a:r>
              <a:rPr lang="en-US" i="1" dirty="0">
                <a:solidFill>
                  <a:srgbClr val="008000"/>
                </a:solidFill>
                <a:latin typeface="Times"/>
                <a:cs typeface="Times"/>
              </a:rPr>
              <a:t>&lt;</a:t>
            </a:r>
            <a:r>
              <a:rPr lang="en-US" i="1" dirty="0" err="1">
                <a:solidFill>
                  <a:srgbClr val="008000"/>
                </a:solidFill>
                <a:latin typeface="Times"/>
                <a:cs typeface="Times"/>
              </a:rPr>
              <a:t>br</a:t>
            </a:r>
            <a:r>
              <a:rPr lang="en-US" i="1" dirty="0">
                <a:solidFill>
                  <a:srgbClr val="008000"/>
                </a:solidFill>
                <a:latin typeface="Times"/>
                <a:cs typeface="Times"/>
              </a:rPr>
              <a:t>/</a:t>
            </a:r>
            <a:r>
              <a:rPr lang="en-US" i="1" dirty="0" smtClean="0">
                <a:solidFill>
                  <a:srgbClr val="008000"/>
                </a:solidFill>
                <a:latin typeface="Times"/>
                <a:cs typeface="Times"/>
              </a:rPr>
              <a:t>&gt;&lt;</a:t>
            </a:r>
            <a:r>
              <a:rPr lang="en-US" i="1" dirty="0" err="1">
                <a:solidFill>
                  <a:srgbClr val="008000"/>
                </a:solidFill>
                <a:latin typeface="Times"/>
                <a:cs typeface="Times"/>
              </a:rPr>
              <a:t>br</a:t>
            </a:r>
            <a:r>
              <a:rPr lang="en-US" i="1" dirty="0">
                <a:solidFill>
                  <a:srgbClr val="008000"/>
                </a:solidFill>
                <a:latin typeface="Times"/>
                <a:cs typeface="Times"/>
              </a:rPr>
              <a:t>/</a:t>
            </a:r>
            <a:r>
              <a:rPr lang="en-US" i="1" dirty="0" smtClean="0">
                <a:solidFill>
                  <a:srgbClr val="008000"/>
                </a:solidFill>
                <a:latin typeface="Times"/>
                <a:cs typeface="Times"/>
              </a:rPr>
              <a:t>&gt; Country </a:t>
            </a:r>
            <a:r>
              <a:rPr lang="en-US" i="1" dirty="0">
                <a:solidFill>
                  <a:srgbClr val="008000"/>
                </a:solidFill>
                <a:latin typeface="Times"/>
                <a:cs typeface="Times"/>
              </a:rPr>
              <a:t>of Birth: &lt;select class="cts2-valueset(name : PHVS_BirthCountry_CDC;max:500)"&gt;&lt;/select&gt;</a:t>
            </a:r>
            <a:endParaRPr lang="en-US" i="1" dirty="0" smtClean="0">
              <a:solidFill>
                <a:srgbClr val="008000"/>
              </a:solidFill>
              <a:latin typeface="Times"/>
              <a:cs typeface="Times"/>
            </a:endParaRPr>
          </a:p>
          <a:p>
            <a:endParaRPr lang="en-US" dirty="0" smtClean="0"/>
          </a:p>
          <a:p>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122</a:t>
            </a:fld>
            <a:endParaRPr lang="en-US"/>
          </a:p>
        </p:txBody>
      </p:sp>
    </p:spTree>
    <p:extLst>
      <p:ext uri="{BB962C8B-B14F-4D97-AF65-F5344CB8AC3E}">
        <p14:creationId xmlns:p14="http://schemas.microsoft.com/office/powerpoint/2010/main" val="3549944748"/>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Enabled UI Widgets</a:t>
            </a:r>
            <a:br>
              <a:rPr lang="en-US" dirty="0"/>
            </a:br>
            <a:r>
              <a:rPr lang="en-US" sz="2800" dirty="0">
                <a:solidFill>
                  <a:srgbClr val="FF0000"/>
                </a:solidFill>
              </a:rPr>
              <a:t>Lab Exercise – Dropdown: Country of Birth</a:t>
            </a:r>
          </a:p>
        </p:txBody>
      </p:sp>
      <p:sp>
        <p:nvSpPr>
          <p:cNvPr id="3" name="Content Placeholder 2"/>
          <p:cNvSpPr>
            <a:spLocks noGrp="1"/>
          </p:cNvSpPr>
          <p:nvPr>
            <p:ph idx="1"/>
          </p:nvPr>
        </p:nvSpPr>
        <p:spPr/>
        <p:txBody>
          <a:bodyPr/>
          <a:lstStyle/>
          <a:p>
            <a:r>
              <a:rPr lang="en-US" dirty="0">
                <a:solidFill>
                  <a:srgbClr val="000000"/>
                </a:solidFill>
              </a:rPr>
              <a:t>Select the “Run” button to test your changes</a:t>
            </a:r>
          </a:p>
          <a:p>
            <a:r>
              <a:rPr lang="en-US" dirty="0">
                <a:solidFill>
                  <a:srgbClr val="000000"/>
                </a:solidFill>
              </a:rPr>
              <a:t>You will now see the Country of Birth dropdown:</a:t>
            </a:r>
          </a:p>
          <a:p>
            <a:pPr marL="0" indent="0">
              <a:spcBef>
                <a:spcPts val="1500"/>
              </a:spcBef>
              <a:buClr>
                <a:schemeClr val="tx2"/>
              </a:buClr>
              <a:buNone/>
            </a:pPr>
            <a:endParaRPr lang="en-US" dirty="0">
              <a:solidFill>
                <a:srgbClr val="000000"/>
              </a:solidFill>
            </a:endParaRPr>
          </a:p>
          <a:p>
            <a:pPr marL="0" indent="0">
              <a:buNone/>
            </a:pPr>
            <a:endParaRPr lang="en-US" dirty="0" smtClean="0"/>
          </a:p>
        </p:txBody>
      </p:sp>
      <p:pic>
        <p:nvPicPr>
          <p:cNvPr id="5" name="Picture 4"/>
          <p:cNvPicPr>
            <a:picLocks noChangeAspect="1"/>
          </p:cNvPicPr>
          <p:nvPr/>
        </p:nvPicPr>
        <p:blipFill>
          <a:blip r:embed="rId2"/>
          <a:stretch>
            <a:fillRect/>
          </a:stretch>
        </p:blipFill>
        <p:spPr>
          <a:xfrm>
            <a:off x="1295400" y="3708400"/>
            <a:ext cx="6680200" cy="635000"/>
          </a:xfrm>
          <a:prstGeom prst="rect">
            <a:avLst/>
          </a:prstGeom>
        </p:spPr>
      </p:pic>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123</a:t>
            </a:fld>
            <a:endParaRPr lang="en-US"/>
          </a:p>
        </p:txBody>
      </p:sp>
    </p:spTree>
    <p:extLst>
      <p:ext uri="{BB962C8B-B14F-4D97-AF65-F5344CB8AC3E}">
        <p14:creationId xmlns:p14="http://schemas.microsoft.com/office/powerpoint/2010/main" val="3718709671"/>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667000"/>
            <a:ext cx="7772400" cy="1362075"/>
          </a:xfrm>
        </p:spPr>
        <p:txBody>
          <a:bodyPr/>
          <a:lstStyle/>
          <a:p>
            <a:r>
              <a:rPr lang="en-US" dirty="0" smtClean="0"/>
              <a:t>CTS2 Web App Implementations</a:t>
            </a:r>
            <a:br>
              <a:rPr lang="en-US" dirty="0" smtClean="0"/>
            </a:br>
            <a:endParaRPr lang="en-US" sz="2800" dirty="0">
              <a:solidFill>
                <a:srgbClr val="FF0000"/>
              </a:solidFill>
            </a:endParaRPr>
          </a:p>
        </p:txBody>
      </p:sp>
      <p:sp>
        <p:nvSpPr>
          <p:cNvPr id="5" name="Text Placeholder 4"/>
          <p:cNvSpPr>
            <a:spLocks noGrp="1"/>
          </p:cNvSpPr>
          <p:nvPr>
            <p:ph type="body" idx="1"/>
          </p:nvPr>
        </p:nvSpPr>
        <p:spPr>
          <a:xfrm>
            <a:off x="609600" y="2667000"/>
            <a:ext cx="7772400" cy="1500187"/>
          </a:xfrm>
        </p:spPr>
        <p:txBody>
          <a:bodyPr/>
          <a:lstStyle/>
          <a:p>
            <a:r>
              <a:rPr lang="en-US" sz="2800" b="1" dirty="0" smtClean="0">
                <a:solidFill>
                  <a:srgbClr val="FF0000"/>
                </a:solidFill>
              </a:rPr>
              <a:t>PUTTING IT ALL TOGETHER</a:t>
            </a:r>
            <a:endParaRPr lang="en-US" sz="2800" b="1" dirty="0"/>
          </a:p>
        </p:txBody>
      </p:sp>
      <p:sp>
        <p:nvSpPr>
          <p:cNvPr id="2" name="Slide Number Placeholder 1"/>
          <p:cNvSpPr>
            <a:spLocks noGrp="1"/>
          </p:cNvSpPr>
          <p:nvPr>
            <p:ph type="sldNum" sz="quarter" idx="11"/>
          </p:nvPr>
        </p:nvSpPr>
        <p:spPr/>
        <p:txBody>
          <a:bodyPr/>
          <a:lstStyle/>
          <a:p>
            <a:pPr>
              <a:defRPr/>
            </a:pPr>
            <a:fld id="{0010B7DB-9CAC-B345-9B29-C75B59BEA701}" type="slidenum">
              <a:rPr lang="en-US" smtClean="0"/>
              <a:pPr>
                <a:defRPr/>
              </a:pPr>
              <a:t>124</a:t>
            </a:fld>
            <a:endParaRPr lang="en-US"/>
          </a:p>
        </p:txBody>
      </p:sp>
    </p:spTree>
    <p:extLst>
      <p:ext uri="{BB962C8B-B14F-4D97-AF65-F5344CB8AC3E}">
        <p14:creationId xmlns:p14="http://schemas.microsoft.com/office/powerpoint/2010/main" val="1837857657"/>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73075"/>
            <a:ext cx="8458200" cy="822325"/>
          </a:xfrm>
        </p:spPr>
        <p:txBody>
          <a:bodyPr/>
          <a:lstStyle/>
          <a:p>
            <a:r>
              <a:rPr lang="en-US" sz="3200" dirty="0"/>
              <a:t>UIs created for CTS2 </a:t>
            </a:r>
            <a:r>
              <a:rPr lang="en-US" sz="3200" dirty="0" smtClean="0"/>
              <a:t>Implementations</a:t>
            </a:r>
            <a:br>
              <a:rPr lang="en-US" sz="3200" dirty="0" smtClean="0"/>
            </a:br>
            <a:r>
              <a:rPr lang="en-US" sz="2400" dirty="0">
                <a:solidFill>
                  <a:srgbClr val="FF0000"/>
                </a:solidFill>
              </a:rPr>
              <a:t>CTS2 Value Set Viewer</a:t>
            </a:r>
          </a:p>
        </p:txBody>
      </p:sp>
      <p:sp>
        <p:nvSpPr>
          <p:cNvPr id="3" name="Content Placeholder 2"/>
          <p:cNvSpPr>
            <a:spLocks noGrp="1"/>
          </p:cNvSpPr>
          <p:nvPr>
            <p:ph idx="1"/>
          </p:nvPr>
        </p:nvSpPr>
        <p:spPr/>
        <p:txBody>
          <a:bodyPr/>
          <a:lstStyle/>
          <a:p>
            <a:r>
              <a:rPr lang="en-US" dirty="0"/>
              <a:t>Generic Value Set Browser/export </a:t>
            </a:r>
            <a:endParaRPr lang="en-US" dirty="0" smtClean="0"/>
          </a:p>
          <a:p>
            <a:pPr lvl="1"/>
            <a:r>
              <a:rPr lang="en-US" dirty="0" smtClean="0"/>
              <a:t>Uses the building blocks</a:t>
            </a:r>
            <a:endParaRPr lang="en-US" dirty="0"/>
          </a:p>
          <a:p>
            <a:r>
              <a:rPr lang="en-US" dirty="0"/>
              <a:t>Initially created for Meaningful Use (MU) Quality Measure Value Set Service to serve NLM </a:t>
            </a:r>
            <a:r>
              <a:rPr lang="en-US" dirty="0" smtClean="0"/>
              <a:t>value </a:t>
            </a:r>
            <a:r>
              <a:rPr lang="en-US" dirty="0"/>
              <a:t>s</a:t>
            </a:r>
            <a:r>
              <a:rPr lang="en-US" dirty="0" smtClean="0"/>
              <a:t>ets</a:t>
            </a:r>
            <a:endParaRPr lang="en-US" dirty="0"/>
          </a:p>
          <a:p>
            <a:pPr lvl="1"/>
            <a:r>
              <a:rPr lang="en-US" dirty="0"/>
              <a:t>Can view any CTS2 compliant </a:t>
            </a:r>
            <a:r>
              <a:rPr lang="en-US" dirty="0" smtClean="0"/>
              <a:t>value set </a:t>
            </a:r>
            <a:r>
              <a:rPr lang="en-US" dirty="0"/>
              <a:t>service (NCBO,PHINVADS CDC,VSAC)</a:t>
            </a:r>
          </a:p>
          <a:p>
            <a:r>
              <a:rPr lang="en-US" dirty="0">
                <a:hlinkClick r:id="rId3"/>
              </a:rPr>
              <a:t>https://informatics.mayo.edu/vsmc/?showAll=true</a:t>
            </a:r>
            <a:endParaRPr lang="en-US" dirty="0"/>
          </a:p>
          <a:p>
            <a:pPr marL="0" indent="0">
              <a:buNone/>
            </a:pP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125</a:t>
            </a:fld>
            <a:endParaRPr lang="en-US"/>
          </a:p>
        </p:txBody>
      </p:sp>
    </p:spTree>
    <p:extLst>
      <p:ext uri="{BB962C8B-B14F-4D97-AF65-F5344CB8AC3E}">
        <p14:creationId xmlns:p14="http://schemas.microsoft.com/office/powerpoint/2010/main" val="3648904155"/>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UIs created for CTS2 Implementations</a:t>
            </a:r>
            <a:r>
              <a:rPr lang="en-US" dirty="0"/>
              <a:t/>
            </a:r>
            <a:br>
              <a:rPr lang="en-US" dirty="0"/>
            </a:br>
            <a:r>
              <a:rPr lang="en-US" sz="2400" dirty="0">
                <a:solidFill>
                  <a:srgbClr val="FF0000"/>
                </a:solidFill>
              </a:rPr>
              <a:t>CTS2 Value Set Viewer</a:t>
            </a:r>
            <a:endParaRPr lang="en-US" sz="2400" dirty="0"/>
          </a:p>
        </p:txBody>
      </p:sp>
      <p:grpSp>
        <p:nvGrpSpPr>
          <p:cNvPr id="3" name="Group 2"/>
          <p:cNvGrpSpPr/>
          <p:nvPr/>
        </p:nvGrpSpPr>
        <p:grpSpPr>
          <a:xfrm>
            <a:off x="152400" y="1676400"/>
            <a:ext cx="8686800" cy="4571999"/>
            <a:chOff x="-34901" y="1524000"/>
            <a:chExt cx="9127066" cy="4989731"/>
          </a:xfrm>
        </p:grpSpPr>
        <p:pic>
          <p:nvPicPr>
            <p:cNvPr id="4" name="Content Placeholder 5"/>
            <p:cNvPicPr>
              <a:picLocks noChangeAspect="1"/>
            </p:cNvPicPr>
            <p:nvPr/>
          </p:nvPicPr>
          <p:blipFill rotWithShape="1">
            <a:blip r:embed="rId3"/>
            <a:srcRect l="-4583" t="-970" r="-3731" b="-2430"/>
            <a:stretch/>
          </p:blipFill>
          <p:spPr bwMode="auto">
            <a:xfrm>
              <a:off x="-34901" y="2133600"/>
              <a:ext cx="9127066" cy="4352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pic>
        <p:sp>
          <p:nvSpPr>
            <p:cNvPr id="5" name="TextBox 4"/>
            <p:cNvSpPr txBox="1"/>
            <p:nvPr/>
          </p:nvSpPr>
          <p:spPr>
            <a:xfrm>
              <a:off x="346099" y="1524000"/>
              <a:ext cx="5029200"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u="sng" dirty="0">
                  <a:solidFill>
                    <a:srgbClr val="FF042E"/>
                  </a:solidFill>
                </a:rPr>
                <a:t>https://</a:t>
              </a:r>
              <a:r>
                <a:rPr lang="en-US" u="sng" dirty="0" err="1">
                  <a:solidFill>
                    <a:srgbClr val="FF042E"/>
                  </a:solidFill>
                </a:rPr>
                <a:t>informatics.mayo.edu</a:t>
              </a:r>
              <a:r>
                <a:rPr lang="en-US" u="sng" dirty="0">
                  <a:solidFill>
                    <a:srgbClr val="FF042E"/>
                  </a:solidFill>
                </a:rPr>
                <a:t>/cts2/services/mat/</a:t>
              </a:r>
              <a:r>
                <a:rPr lang="en-US" u="sng" dirty="0" err="1">
                  <a:solidFill>
                    <a:srgbClr val="FF042E"/>
                  </a:solidFill>
                </a:rPr>
                <a:t>valuesets</a:t>
              </a:r>
              <a:r>
                <a:rPr lang="en-US" u="sng" dirty="0">
                  <a:solidFill>
                    <a:srgbClr val="FF042E"/>
                  </a:solidFill>
                </a:rPr>
                <a:t>?&amp;</a:t>
              </a:r>
              <a:r>
                <a:rPr lang="en-US" u="sng" dirty="0" err="1">
                  <a:solidFill>
                    <a:srgbClr val="FF042E"/>
                  </a:solidFill>
                </a:rPr>
                <a:t>maxtoreturn</a:t>
              </a:r>
              <a:r>
                <a:rPr lang="en-US" u="sng" dirty="0">
                  <a:solidFill>
                    <a:srgbClr val="FF042E"/>
                  </a:solidFill>
                </a:rPr>
                <a:t>=100</a:t>
              </a:r>
              <a:endParaRPr lang="en-US" dirty="0">
                <a:solidFill>
                  <a:srgbClr val="FF042E"/>
                </a:solidFill>
              </a:endParaRPr>
            </a:p>
          </p:txBody>
        </p:sp>
        <p:sp>
          <p:nvSpPr>
            <p:cNvPr id="6" name="TextBox 5"/>
            <p:cNvSpPr txBox="1"/>
            <p:nvPr/>
          </p:nvSpPr>
          <p:spPr>
            <a:xfrm>
              <a:off x="3546499" y="4572000"/>
              <a:ext cx="4953000" cy="120032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u="sng" dirty="0">
                  <a:solidFill>
                    <a:srgbClr val="FF042E"/>
                  </a:solidFill>
                </a:rPr>
                <a:t>https://informatics.mayo.edu/cts2/services/mat/valueset/</a:t>
              </a:r>
              <a:r>
                <a:rPr lang="en-US" u="sng" dirty="0" smtClean="0">
                  <a:solidFill>
                    <a:srgbClr val="FF042E"/>
                  </a:solidFill>
                </a:rPr>
                <a:t>2.16.840.1.113883.3.464.0001.152</a:t>
              </a:r>
              <a:r>
                <a:rPr lang="en-US" u="sng" dirty="0">
                  <a:solidFill>
                    <a:srgbClr val="FF042E"/>
                  </a:solidFill>
                </a:rPr>
                <a:t>/resolution</a:t>
              </a:r>
              <a:endParaRPr lang="en-US" dirty="0">
                <a:solidFill>
                  <a:srgbClr val="FF042E"/>
                </a:solidFill>
              </a:endParaRPr>
            </a:p>
            <a:p>
              <a:endParaRPr lang="en-US" dirty="0">
                <a:solidFill>
                  <a:srgbClr val="FF042E"/>
                </a:solidFill>
              </a:endParaRPr>
            </a:p>
          </p:txBody>
        </p:sp>
        <p:sp>
          <p:nvSpPr>
            <p:cNvPr id="7" name="Bent Arrow 6"/>
            <p:cNvSpPr/>
            <p:nvPr/>
          </p:nvSpPr>
          <p:spPr>
            <a:xfrm flipH="1">
              <a:off x="4232299" y="1905000"/>
              <a:ext cx="457200" cy="1752600"/>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Bent Arrow 11"/>
            <p:cNvSpPr/>
            <p:nvPr/>
          </p:nvSpPr>
          <p:spPr>
            <a:xfrm flipH="1" flipV="1">
              <a:off x="8194699" y="3048000"/>
              <a:ext cx="457200" cy="2133600"/>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3546499" y="5867400"/>
              <a:ext cx="4953000"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u="sng" dirty="0">
                  <a:solidFill>
                    <a:srgbClr val="FF042E"/>
                  </a:solidFill>
                </a:rPr>
                <a:t>https://</a:t>
              </a:r>
              <a:r>
                <a:rPr lang="en-US" u="sng" dirty="0" err="1">
                  <a:solidFill>
                    <a:srgbClr val="FF042E"/>
                  </a:solidFill>
                </a:rPr>
                <a:t>informatics.mayo.edu</a:t>
              </a:r>
              <a:r>
                <a:rPr lang="en-US" u="sng" dirty="0">
                  <a:solidFill>
                    <a:srgbClr val="FF042E"/>
                  </a:solidFill>
                </a:rPr>
                <a:t>/cts2/services/mat/</a:t>
              </a:r>
              <a:r>
                <a:rPr lang="en-US" u="sng" dirty="0" err="1">
                  <a:solidFill>
                    <a:srgbClr val="FF042E"/>
                  </a:solidFill>
                </a:rPr>
                <a:t>valueset</a:t>
              </a:r>
              <a:r>
                <a:rPr lang="en-US" u="sng" dirty="0" smtClean="0">
                  <a:solidFill>
                    <a:srgbClr val="FF042E"/>
                  </a:solidFill>
                </a:rPr>
                <a:t>/2.16.840.1.113883.3.464.0001.152</a:t>
              </a:r>
              <a:endParaRPr lang="en-US" dirty="0">
                <a:solidFill>
                  <a:srgbClr val="FF042E"/>
                </a:solidFill>
              </a:endParaRPr>
            </a:p>
          </p:txBody>
        </p:sp>
        <p:sp>
          <p:nvSpPr>
            <p:cNvPr id="16" name="Bent Arrow 15"/>
            <p:cNvSpPr/>
            <p:nvPr/>
          </p:nvSpPr>
          <p:spPr>
            <a:xfrm flipV="1">
              <a:off x="2251099" y="4648200"/>
              <a:ext cx="1295400" cy="1752600"/>
            </a:xfrm>
            <a:prstGeom prst="bentArrow">
              <a:avLst>
                <a:gd name="adj1" fmla="val 8357"/>
                <a:gd name="adj2" fmla="val 12710"/>
                <a:gd name="adj3" fmla="val 25000"/>
                <a:gd name="adj4" fmla="val 4375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8" name="Slide Number Placeholder 7"/>
          <p:cNvSpPr>
            <a:spLocks noGrp="1"/>
          </p:cNvSpPr>
          <p:nvPr>
            <p:ph type="sldNum" sz="quarter" idx="11"/>
          </p:nvPr>
        </p:nvSpPr>
        <p:spPr/>
        <p:txBody>
          <a:bodyPr/>
          <a:lstStyle/>
          <a:p>
            <a:pPr>
              <a:defRPr/>
            </a:pPr>
            <a:fld id="{46C1AD1C-14FA-124C-BDE5-9A4F7356B2F5}" type="slidenum">
              <a:rPr lang="en-US" smtClean="0"/>
              <a:pPr>
                <a:defRPr/>
              </a:pPr>
              <a:t>126</a:t>
            </a:fld>
            <a:endParaRPr lang="en-US"/>
          </a:p>
        </p:txBody>
      </p:sp>
    </p:spTree>
    <p:extLst>
      <p:ext uri="{BB962C8B-B14F-4D97-AF65-F5344CB8AC3E}">
        <p14:creationId xmlns:p14="http://schemas.microsoft.com/office/powerpoint/2010/main" val="2144130671"/>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UIs created for CTS2 Implementations</a:t>
            </a:r>
            <a:r>
              <a:rPr lang="en-US" dirty="0"/>
              <a:t/>
            </a:r>
            <a:br>
              <a:rPr lang="en-US" dirty="0"/>
            </a:br>
            <a:r>
              <a:rPr lang="en-US" sz="2400" dirty="0" smtClean="0">
                <a:solidFill>
                  <a:srgbClr val="FF0000"/>
                </a:solidFill>
              </a:rPr>
              <a:t>CTS2 Value Set Viewer</a:t>
            </a:r>
            <a:endParaRPr lang="en-US" sz="2400" dirty="0"/>
          </a:p>
        </p:txBody>
      </p:sp>
      <p:pic>
        <p:nvPicPr>
          <p:cNvPr id="4" name="Content Placeholder 4"/>
          <p:cNvPicPr>
            <a:picLocks noGrp="1" noChangeAspect="1"/>
          </p:cNvPicPr>
          <p:nvPr>
            <p:ph idx="1"/>
          </p:nvPr>
        </p:nvPicPr>
        <p:blipFill rotWithShape="1">
          <a:blip r:embed="rId3"/>
          <a:srcRect l="-311" t="-574" b="-179"/>
          <a:stretch/>
        </p:blipFill>
        <p:spPr>
          <a:xfrm>
            <a:off x="355238" y="1754063"/>
            <a:ext cx="8483962" cy="4494337"/>
          </a:xfrm>
        </p:spPr>
      </p:pic>
      <p:sp>
        <p:nvSpPr>
          <p:cNvPr id="6" name="TextBox 5"/>
          <p:cNvSpPr txBox="1"/>
          <p:nvPr/>
        </p:nvSpPr>
        <p:spPr>
          <a:xfrm>
            <a:off x="2362200" y="4840069"/>
            <a:ext cx="4114800"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dirty="0" smtClean="0">
                <a:solidFill>
                  <a:srgbClr val="FF042E"/>
                </a:solidFill>
              </a:rPr>
              <a:t>Using py4cts2 implementation to retrieve entities and their associations</a:t>
            </a:r>
            <a:endParaRPr lang="en-US" dirty="0">
              <a:solidFill>
                <a:srgbClr val="FF042E"/>
              </a:solidFill>
            </a:endParaRPr>
          </a:p>
        </p:txBody>
      </p:sp>
      <p:sp>
        <p:nvSpPr>
          <p:cNvPr id="3" name="Slide Number Placeholder 2"/>
          <p:cNvSpPr>
            <a:spLocks noGrp="1"/>
          </p:cNvSpPr>
          <p:nvPr>
            <p:ph type="sldNum" sz="quarter" idx="11"/>
          </p:nvPr>
        </p:nvSpPr>
        <p:spPr/>
        <p:txBody>
          <a:bodyPr/>
          <a:lstStyle/>
          <a:p>
            <a:pPr>
              <a:defRPr/>
            </a:pPr>
            <a:fld id="{46C1AD1C-14FA-124C-BDE5-9A4F7356B2F5}" type="slidenum">
              <a:rPr lang="en-US" smtClean="0"/>
              <a:pPr>
                <a:defRPr/>
              </a:pPr>
              <a:t>127</a:t>
            </a:fld>
            <a:endParaRPr lang="en-US"/>
          </a:p>
        </p:txBody>
      </p:sp>
    </p:spTree>
    <p:extLst>
      <p:ext uri="{BB962C8B-B14F-4D97-AF65-F5344CB8AC3E}">
        <p14:creationId xmlns:p14="http://schemas.microsoft.com/office/powerpoint/2010/main" val="2321841967"/>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dirty="0"/>
              <a:t>Web </a:t>
            </a:r>
            <a:r>
              <a:rPr lang="en-US" dirty="0" smtClean="0"/>
              <a:t>Applications</a:t>
            </a:r>
            <a:br>
              <a:rPr lang="en-US" dirty="0" smtClean="0"/>
            </a:br>
            <a:r>
              <a:rPr lang="en-US" sz="2800" dirty="0">
                <a:solidFill>
                  <a:srgbClr val="FF0000"/>
                </a:solidFill>
              </a:rPr>
              <a:t>CTS2 Maintenance </a:t>
            </a:r>
            <a:r>
              <a:rPr lang="en-US" sz="2800" dirty="0" smtClean="0">
                <a:solidFill>
                  <a:srgbClr val="FF0000"/>
                </a:solidFill>
              </a:rPr>
              <a:t>Editor</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a:t>Application for managing </a:t>
            </a:r>
            <a:r>
              <a:rPr lang="en-US" dirty="0" err="1"/>
              <a:t>CodeSystems</a:t>
            </a:r>
            <a:r>
              <a:rPr lang="en-US" dirty="0"/>
              <a:t>, Entities, and Change Sets </a:t>
            </a:r>
          </a:p>
          <a:p>
            <a:r>
              <a:rPr lang="en-US" dirty="0"/>
              <a:t>Demonstration </a:t>
            </a:r>
            <a:r>
              <a:rPr lang="en-US" dirty="0" smtClean="0"/>
              <a:t>of CTS2 maintenance functionality</a:t>
            </a:r>
            <a:r>
              <a:rPr lang="en-US" dirty="0"/>
              <a:t> </a:t>
            </a:r>
          </a:p>
          <a:p>
            <a:r>
              <a:rPr lang="en-US" dirty="0" smtClean="0"/>
              <a:t>Currently in development</a:t>
            </a:r>
            <a:endParaRPr lang="en-US" dirty="0"/>
          </a:p>
          <a:p>
            <a:r>
              <a:rPr lang="en-US" u="sng" dirty="0" smtClean="0">
                <a:hlinkClick r:id="rId3"/>
              </a:rPr>
              <a:t>http</a:t>
            </a:r>
            <a:r>
              <a:rPr lang="en-US" u="sng" dirty="0">
                <a:hlinkClick r:id="rId3"/>
              </a:rPr>
              <a:t>://informatics.mayo.edu/exist/cts2/rest/editor/console</a:t>
            </a:r>
            <a:endParaRPr lang="en-US" dirty="0"/>
          </a:p>
          <a:p>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128</a:t>
            </a:fld>
            <a:endParaRPr lang="en-US"/>
          </a:p>
        </p:txBody>
      </p:sp>
    </p:spTree>
    <p:extLst>
      <p:ext uri="{BB962C8B-B14F-4D97-AF65-F5344CB8AC3E}">
        <p14:creationId xmlns:p14="http://schemas.microsoft.com/office/powerpoint/2010/main" val="1272676067"/>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057400"/>
            <a:ext cx="7772400" cy="1362075"/>
          </a:xfrm>
        </p:spPr>
        <p:txBody>
          <a:bodyPr/>
          <a:lstStyle/>
          <a:p>
            <a:r>
              <a:rPr lang="en-US" dirty="0" smtClean="0"/>
              <a:t>CTS2 </a:t>
            </a:r>
            <a:r>
              <a:rPr lang="en-US" dirty="0"/>
              <a:t>Client Implementation Building Blocks and </a:t>
            </a:r>
            <a:r>
              <a:rPr lang="en-US" dirty="0" smtClean="0"/>
              <a:t>Examples</a:t>
            </a:r>
            <a:br>
              <a:rPr lang="en-US" dirty="0" smtClean="0"/>
            </a:br>
            <a:endParaRPr lang="en-US" dirty="0"/>
          </a:p>
        </p:txBody>
      </p:sp>
      <p:sp>
        <p:nvSpPr>
          <p:cNvPr id="3" name="Text Placeholder 2"/>
          <p:cNvSpPr>
            <a:spLocks noGrp="1"/>
          </p:cNvSpPr>
          <p:nvPr>
            <p:ph type="body" idx="1"/>
          </p:nvPr>
        </p:nvSpPr>
        <p:spPr/>
        <p:txBody>
          <a:bodyPr/>
          <a:lstStyle/>
          <a:p>
            <a:r>
              <a:rPr lang="en-US" sz="2800" b="1" dirty="0" smtClean="0">
                <a:solidFill>
                  <a:srgbClr val="FF0000"/>
                </a:solidFill>
              </a:rPr>
              <a:t>SUMMARY</a:t>
            </a:r>
            <a:endParaRPr lang="en-US" sz="2800" b="1" dirty="0"/>
          </a:p>
        </p:txBody>
      </p:sp>
      <p:sp>
        <p:nvSpPr>
          <p:cNvPr id="4" name="Slide Number Placeholder 3"/>
          <p:cNvSpPr>
            <a:spLocks noGrp="1"/>
          </p:cNvSpPr>
          <p:nvPr>
            <p:ph type="sldNum" sz="quarter" idx="11"/>
          </p:nvPr>
        </p:nvSpPr>
        <p:spPr/>
        <p:txBody>
          <a:bodyPr/>
          <a:lstStyle/>
          <a:p>
            <a:pPr>
              <a:defRPr/>
            </a:pPr>
            <a:fld id="{0010B7DB-9CAC-B345-9B29-C75B59BEA701}" type="slidenum">
              <a:rPr lang="en-US" smtClean="0"/>
              <a:pPr>
                <a:defRPr/>
              </a:pPr>
              <a:t>129</a:t>
            </a:fld>
            <a:endParaRPr lang="en-US"/>
          </a:p>
        </p:txBody>
      </p:sp>
    </p:spTree>
    <p:extLst>
      <p:ext uri="{BB962C8B-B14F-4D97-AF65-F5344CB8AC3E}">
        <p14:creationId xmlns:p14="http://schemas.microsoft.com/office/powerpoint/2010/main" val="17771426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533400" y="549275"/>
            <a:ext cx="8153400" cy="822325"/>
          </a:xfrm>
        </p:spPr>
        <p:txBody>
          <a:bodyPr/>
          <a:lstStyle/>
          <a:p>
            <a:pPr eaLnBrk="1" hangingPunct="1"/>
            <a:r>
              <a:rPr lang="en-US" dirty="0">
                <a:latin typeface="Arial" charset="0"/>
              </a:rPr>
              <a:t>Combined they provide a set of rules that</a:t>
            </a:r>
            <a:r>
              <a:rPr lang="en-US" dirty="0" smtClean="0">
                <a:latin typeface="Arial" charset="0"/>
              </a:rPr>
              <a:t>:</a:t>
            </a:r>
            <a:endParaRPr lang="en-US" dirty="0">
              <a:latin typeface="Arial" charset="0"/>
            </a:endParaRPr>
          </a:p>
        </p:txBody>
      </p:sp>
      <p:sp>
        <p:nvSpPr>
          <p:cNvPr id="27650" name="Content Placeholder 2"/>
          <p:cNvSpPr>
            <a:spLocks noGrp="1"/>
          </p:cNvSpPr>
          <p:nvPr>
            <p:ph idx="1"/>
          </p:nvPr>
        </p:nvSpPr>
        <p:spPr/>
        <p:txBody>
          <a:bodyPr/>
          <a:lstStyle/>
          <a:p>
            <a:pPr eaLnBrk="1" hangingPunct="1"/>
            <a:r>
              <a:rPr lang="en-US" dirty="0" smtClean="0">
                <a:latin typeface="Arial" charset="0"/>
              </a:rPr>
              <a:t>Describe </a:t>
            </a:r>
            <a:r>
              <a:rPr lang="en-US" dirty="0">
                <a:latin typeface="Arial" charset="0"/>
              </a:rPr>
              <a:t>(some of) what can be said about various aspects of terminologies</a:t>
            </a:r>
          </a:p>
          <a:p>
            <a:pPr eaLnBrk="1" hangingPunct="1"/>
            <a:r>
              <a:rPr lang="en-US" dirty="0" smtClean="0">
                <a:latin typeface="Arial" charset="0"/>
              </a:rPr>
              <a:t>Provide </a:t>
            </a:r>
            <a:r>
              <a:rPr lang="en-US" dirty="0">
                <a:latin typeface="Arial" charset="0"/>
              </a:rPr>
              <a:t>a straight-forward format for structuring the information</a:t>
            </a:r>
          </a:p>
          <a:p>
            <a:pPr eaLnBrk="1" hangingPunct="1"/>
            <a:r>
              <a:rPr lang="en-US" dirty="0" smtClean="0">
                <a:latin typeface="Arial" charset="0"/>
              </a:rPr>
              <a:t>Provide </a:t>
            </a:r>
            <a:r>
              <a:rPr lang="en-US" dirty="0">
                <a:latin typeface="Arial" charset="0"/>
              </a:rPr>
              <a:t>rules for publishing, querying, exchanging and updating </a:t>
            </a:r>
            <a:r>
              <a:rPr lang="en-US" dirty="0" smtClean="0">
                <a:latin typeface="Arial" charset="0"/>
              </a:rPr>
              <a:t>information in </a:t>
            </a:r>
            <a:r>
              <a:rPr lang="en-US" dirty="0">
                <a:latin typeface="Arial" charset="0"/>
              </a:rPr>
              <a:t>a distributed, federated environment</a:t>
            </a:r>
          </a:p>
        </p:txBody>
      </p:sp>
      <p:sp>
        <p:nvSpPr>
          <p:cNvPr id="6" name="Slide Number Placeholder 5"/>
          <p:cNvSpPr>
            <a:spLocks noGrp="1"/>
          </p:cNvSpPr>
          <p:nvPr>
            <p:ph type="sldNum" sz="quarter" idx="11"/>
          </p:nvPr>
        </p:nvSpPr>
        <p:spPr/>
        <p:txBody>
          <a:bodyPr/>
          <a:lstStyle/>
          <a:p>
            <a:pPr>
              <a:defRPr/>
            </a:pPr>
            <a:fld id="{6F10C67C-C24D-C740-87BA-6B06C138E0F4}" type="slidenum">
              <a:rPr lang="en-US"/>
              <a:pPr>
                <a:defRPr/>
              </a:pPr>
              <a:t>13</a:t>
            </a:fld>
            <a:endParaRPr lang="en-US"/>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UI and Widget Review</a:t>
            </a:r>
            <a:endParaRPr lang="en-US" dirty="0"/>
          </a:p>
        </p:txBody>
      </p:sp>
      <p:sp>
        <p:nvSpPr>
          <p:cNvPr id="3" name="Content Placeholder 2"/>
          <p:cNvSpPr>
            <a:spLocks noGrp="1"/>
          </p:cNvSpPr>
          <p:nvPr>
            <p:ph idx="1"/>
          </p:nvPr>
        </p:nvSpPr>
        <p:spPr/>
        <p:txBody>
          <a:bodyPr/>
          <a:lstStyle/>
          <a:p>
            <a:r>
              <a:rPr lang="en-US" dirty="0"/>
              <a:t>Quickly and </a:t>
            </a:r>
            <a:r>
              <a:rPr lang="en-US" dirty="0" smtClean="0"/>
              <a:t>easily</a:t>
            </a:r>
            <a:r>
              <a:rPr lang="en-US" dirty="0"/>
              <a:t> </a:t>
            </a:r>
            <a:r>
              <a:rPr lang="en-US" dirty="0" smtClean="0"/>
              <a:t>retrieve CTS2 content</a:t>
            </a:r>
          </a:p>
          <a:p>
            <a:pPr lvl="1"/>
            <a:r>
              <a:rPr lang="en-US" dirty="0" smtClean="0"/>
              <a:t>Using building blocks</a:t>
            </a:r>
          </a:p>
          <a:p>
            <a:r>
              <a:rPr lang="en-US" dirty="0"/>
              <a:t>Customizable UI widgets available to quickly </a:t>
            </a:r>
            <a:r>
              <a:rPr lang="en-US" dirty="0" smtClean="0"/>
              <a:t>utilize </a:t>
            </a:r>
            <a:r>
              <a:rPr lang="en-US" dirty="0"/>
              <a:t>CTS2 content</a:t>
            </a:r>
          </a:p>
          <a:p>
            <a:r>
              <a:rPr lang="en-US" dirty="0" smtClean="0"/>
              <a:t>Examples of web </a:t>
            </a:r>
            <a:r>
              <a:rPr lang="en-US" dirty="0"/>
              <a:t>a</a:t>
            </a:r>
            <a:r>
              <a:rPr lang="en-US" dirty="0" smtClean="0"/>
              <a:t>pplications that utilized CTS2 service</a:t>
            </a:r>
          </a:p>
          <a:p>
            <a:pPr lvl="1"/>
            <a:r>
              <a:rPr lang="en-US" dirty="0" smtClean="0"/>
              <a:t>Created with the building blocks</a:t>
            </a:r>
          </a:p>
          <a:p>
            <a:r>
              <a:rPr lang="en-US" dirty="0" smtClean="0"/>
              <a:t>Open Source</a:t>
            </a:r>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130</a:t>
            </a:fld>
            <a:endParaRPr lang="en-US"/>
          </a:p>
        </p:txBody>
      </p:sp>
    </p:spTree>
    <p:extLst>
      <p:ext uri="{BB962C8B-B14F-4D97-AF65-F5344CB8AC3E}">
        <p14:creationId xmlns:p14="http://schemas.microsoft.com/office/powerpoint/2010/main" val="172400263"/>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05125"/>
            <a:ext cx="7772400" cy="1362075"/>
          </a:xfrm>
        </p:spPr>
        <p:txBody>
          <a:bodyPr/>
          <a:lstStyle/>
          <a:p>
            <a:r>
              <a:rPr lang="en-US" dirty="0" smtClean="0"/>
              <a:t>Questions</a:t>
            </a:r>
            <a:endParaRPr lang="en-US" dirty="0"/>
          </a:p>
        </p:txBody>
      </p:sp>
      <p:sp>
        <p:nvSpPr>
          <p:cNvPr id="3" name="Slide Number Placeholder 2"/>
          <p:cNvSpPr>
            <a:spLocks noGrp="1"/>
          </p:cNvSpPr>
          <p:nvPr>
            <p:ph type="sldNum" sz="quarter" idx="11"/>
          </p:nvPr>
        </p:nvSpPr>
        <p:spPr/>
        <p:txBody>
          <a:bodyPr/>
          <a:lstStyle/>
          <a:p>
            <a:pPr>
              <a:defRPr/>
            </a:pPr>
            <a:fld id="{0010B7DB-9CAC-B345-9B29-C75B59BEA701}" type="slidenum">
              <a:rPr lang="en-US" smtClean="0"/>
              <a:pPr>
                <a:defRPr/>
              </a:pPr>
              <a:t>131</a:t>
            </a:fld>
            <a:endParaRPr lang="en-US"/>
          </a:p>
        </p:txBody>
      </p:sp>
    </p:spTree>
    <p:extLst>
      <p:ext uri="{BB962C8B-B14F-4D97-AF65-F5344CB8AC3E}">
        <p14:creationId xmlns:p14="http://schemas.microsoft.com/office/powerpoint/2010/main" val="1230382051"/>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71800"/>
            <a:ext cx="7772400" cy="1362075"/>
          </a:xfrm>
        </p:spPr>
        <p:txBody>
          <a:bodyPr/>
          <a:lstStyle/>
          <a:p>
            <a:r>
              <a:rPr lang="en-US" dirty="0" smtClean="0"/>
              <a:t>CTS2 Java REST Client</a:t>
            </a:r>
            <a:endParaRPr lang="en-US" dirty="0"/>
          </a:p>
        </p:txBody>
      </p:sp>
      <p:sp>
        <p:nvSpPr>
          <p:cNvPr id="4" name="Text Placeholder 3"/>
          <p:cNvSpPr>
            <a:spLocks noGrp="1"/>
          </p:cNvSpPr>
          <p:nvPr>
            <p:ph type="body" idx="1"/>
          </p:nvPr>
        </p:nvSpPr>
        <p:spPr/>
        <p:txBody>
          <a:bodyPr/>
          <a:lstStyle/>
          <a:p>
            <a:endParaRPr lang="en-US" dirty="0"/>
          </a:p>
        </p:txBody>
      </p:sp>
      <p:sp>
        <p:nvSpPr>
          <p:cNvPr id="3" name="Slide Number Placeholder 2"/>
          <p:cNvSpPr>
            <a:spLocks noGrp="1"/>
          </p:cNvSpPr>
          <p:nvPr>
            <p:ph type="sldNum" sz="quarter" idx="11"/>
          </p:nvPr>
        </p:nvSpPr>
        <p:spPr/>
        <p:txBody>
          <a:bodyPr/>
          <a:lstStyle/>
          <a:p>
            <a:pPr>
              <a:defRPr/>
            </a:pPr>
            <a:fld id="{0010B7DB-9CAC-B345-9B29-C75B59BEA701}" type="slidenum">
              <a:rPr lang="en-US" smtClean="0"/>
              <a:pPr>
                <a:defRPr/>
              </a:pPr>
              <a:t>132</a:t>
            </a:fld>
            <a:endParaRPr lang="en-US"/>
          </a:p>
        </p:txBody>
      </p:sp>
    </p:spTree>
    <p:extLst>
      <p:ext uri="{BB962C8B-B14F-4D97-AF65-F5344CB8AC3E}">
        <p14:creationId xmlns:p14="http://schemas.microsoft.com/office/powerpoint/2010/main" val="2311193493"/>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REST Client</a:t>
            </a:r>
            <a:br>
              <a:rPr lang="en-US" dirty="0" smtClean="0"/>
            </a:br>
            <a:r>
              <a:rPr lang="en-US" sz="2800" dirty="0">
                <a:solidFill>
                  <a:srgbClr val="FF0000"/>
                </a:solidFill>
              </a:rPr>
              <a:t>J</a:t>
            </a:r>
            <a:r>
              <a:rPr lang="en-US" sz="2800" dirty="0" smtClean="0">
                <a:solidFill>
                  <a:srgbClr val="FF0000"/>
                </a:solidFill>
              </a:rPr>
              <a:t>ava</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smtClean="0"/>
              <a:t>Create a new Maven project in Eclipse using cts2.rest as the group and artifact id </a:t>
            </a:r>
          </a:p>
          <a:p>
            <a:r>
              <a:rPr lang="en-US" dirty="0" smtClean="0"/>
              <a:t>Check the box that allows you to make a simple Maven project (No Archetypes)</a:t>
            </a:r>
          </a:p>
          <a:p>
            <a:r>
              <a:rPr lang="en-US" dirty="0" smtClean="0"/>
              <a:t>Create/use class in </a:t>
            </a:r>
            <a:r>
              <a:rPr lang="en-US" dirty="0" err="1" smtClean="0"/>
              <a:t>src</a:t>
            </a:r>
            <a:r>
              <a:rPr lang="en-US" dirty="0" smtClean="0"/>
              <a:t>/main/java with a main method</a:t>
            </a:r>
          </a:p>
          <a:p>
            <a:pPr marL="0" indent="0">
              <a:buNone/>
            </a:pPr>
            <a:r>
              <a:rPr lang="en-US" dirty="0" smtClean="0"/>
              <a:t>(Code is found in the </a:t>
            </a:r>
            <a:r>
              <a:rPr lang="en-US" b="1" dirty="0" smtClean="0"/>
              <a:t>cts2-example-service zip </a:t>
            </a:r>
            <a:r>
              <a:rPr lang="en-US" b="1" dirty="0" err="1" smtClean="0"/>
              <a:t>ValueSetClient.java</a:t>
            </a:r>
            <a:r>
              <a:rPr lang="en-US" dirty="0" smtClean="0"/>
              <a:t>)</a:t>
            </a: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133</a:t>
            </a:fld>
            <a:endParaRPr lang="en-US"/>
          </a:p>
        </p:txBody>
      </p:sp>
    </p:spTree>
    <p:extLst>
      <p:ext uri="{BB962C8B-B14F-4D97-AF65-F5344CB8AC3E}">
        <p14:creationId xmlns:p14="http://schemas.microsoft.com/office/powerpoint/2010/main" val="1834620748"/>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REST Client</a:t>
            </a:r>
            <a:br>
              <a:rPr lang="en-US" dirty="0" smtClean="0"/>
            </a:br>
            <a:r>
              <a:rPr lang="en-US" sz="2800" dirty="0" smtClean="0">
                <a:solidFill>
                  <a:srgbClr val="FF0000"/>
                </a:solidFill>
              </a:rPr>
              <a:t>Java</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sz="2800" dirty="0" smtClean="0"/>
              <a:t>Create a method called </a:t>
            </a:r>
            <a:r>
              <a:rPr lang="en-US" sz="2800" dirty="0" err="1" smtClean="0"/>
              <a:t>getValueSets</a:t>
            </a:r>
            <a:r>
              <a:rPr lang="en-US" sz="2800" dirty="0" smtClean="0"/>
              <a:t> with a return value of void.</a:t>
            </a:r>
          </a:p>
          <a:p>
            <a:pPr marL="0" indent="0">
              <a:buNone/>
            </a:pPr>
            <a:r>
              <a:rPr lang="en-US" sz="2800" dirty="0" smtClean="0">
                <a:latin typeface="Times New Roman"/>
                <a:cs typeface="Times New Roman"/>
              </a:rPr>
              <a:t>	</a:t>
            </a:r>
            <a:r>
              <a:rPr lang="en-US" sz="2800" i="1" dirty="0" smtClean="0">
                <a:solidFill>
                  <a:srgbClr val="008000"/>
                </a:solidFill>
                <a:latin typeface="Times"/>
                <a:cs typeface="Times"/>
              </a:rPr>
              <a:t>public </a:t>
            </a:r>
            <a:r>
              <a:rPr lang="en-US" sz="2800" i="1" dirty="0">
                <a:solidFill>
                  <a:srgbClr val="008000"/>
                </a:solidFill>
                <a:latin typeface="Times"/>
                <a:cs typeface="Times"/>
              </a:rPr>
              <a:t>void </a:t>
            </a:r>
            <a:r>
              <a:rPr lang="en-US" sz="2800" i="1" dirty="0" err="1">
                <a:solidFill>
                  <a:srgbClr val="008000"/>
                </a:solidFill>
                <a:latin typeface="Times"/>
                <a:cs typeface="Times"/>
              </a:rPr>
              <a:t>getValueSets</a:t>
            </a:r>
            <a:r>
              <a:rPr lang="en-US" sz="2800" i="1" dirty="0">
                <a:solidFill>
                  <a:srgbClr val="008000"/>
                </a:solidFill>
                <a:latin typeface="Times"/>
                <a:cs typeface="Times"/>
              </a:rPr>
              <a:t>(</a:t>
            </a:r>
            <a:r>
              <a:rPr lang="en-US" sz="2800" i="1" dirty="0" smtClean="0">
                <a:solidFill>
                  <a:srgbClr val="008000"/>
                </a:solidFill>
                <a:latin typeface="Times"/>
                <a:cs typeface="Times"/>
              </a:rPr>
              <a:t>)</a:t>
            </a:r>
          </a:p>
          <a:p>
            <a:pPr marL="0" indent="0">
              <a:buNone/>
            </a:pPr>
            <a:r>
              <a:rPr lang="en-US" sz="2800" dirty="0"/>
              <a:t>You’ll need some kind of </a:t>
            </a:r>
            <a:r>
              <a:rPr lang="en-US" sz="2800" dirty="0" smtClean="0"/>
              <a:t>REST </a:t>
            </a:r>
            <a:r>
              <a:rPr lang="en-US" sz="2800" dirty="0"/>
              <a:t>URL to resolve</a:t>
            </a:r>
            <a:r>
              <a:rPr lang="en-US" sz="2800" dirty="0" smtClean="0"/>
              <a:t>:</a:t>
            </a:r>
          </a:p>
          <a:p>
            <a:pPr marL="0" indent="0">
              <a:buNone/>
            </a:pPr>
            <a:r>
              <a:rPr lang="en-US" sz="2800" dirty="0" smtClean="0">
                <a:solidFill>
                  <a:schemeClr val="accent4">
                    <a:lumMod val="75000"/>
                  </a:schemeClr>
                </a:solidFill>
                <a:latin typeface="Times"/>
                <a:cs typeface="Times"/>
              </a:rPr>
              <a:t>	</a:t>
            </a:r>
            <a:r>
              <a:rPr lang="en-US" sz="2800" i="1" dirty="0" smtClean="0">
                <a:solidFill>
                  <a:srgbClr val="008000"/>
                </a:solidFill>
                <a:latin typeface="Times"/>
                <a:cs typeface="Times"/>
              </a:rPr>
              <a:t>String </a:t>
            </a:r>
            <a:r>
              <a:rPr lang="en-US" sz="2800" i="1" dirty="0" err="1">
                <a:solidFill>
                  <a:srgbClr val="008000"/>
                </a:solidFill>
                <a:latin typeface="Times"/>
                <a:cs typeface="Times"/>
              </a:rPr>
              <a:t>uri</a:t>
            </a:r>
            <a:r>
              <a:rPr lang="en-US" sz="2800" i="1" dirty="0">
                <a:solidFill>
                  <a:srgbClr val="008000"/>
                </a:solidFill>
                <a:latin typeface="Times"/>
                <a:cs typeface="Times"/>
              </a:rPr>
              <a:t> = "</a:t>
            </a:r>
            <a:r>
              <a:rPr lang="en-US" sz="2800" i="1" dirty="0">
                <a:solidFill>
                  <a:srgbClr val="008000"/>
                </a:solidFill>
                <a:latin typeface="Times"/>
                <a:cs typeface="Times"/>
                <a:hlinkClick r:id="rId2"/>
              </a:rPr>
              <a:t>http://informatics.mayo.edu/cts2/rest/valuesets</a:t>
            </a:r>
            <a:r>
              <a:rPr lang="en-US" sz="2800" i="1" dirty="0">
                <a:solidFill>
                  <a:srgbClr val="008000"/>
                </a:solidFill>
                <a:latin typeface="Times"/>
                <a:cs typeface="Times"/>
              </a:rPr>
              <a:t>";</a:t>
            </a:r>
            <a:endParaRPr lang="en-US" sz="2800" i="1" dirty="0" smtClean="0">
              <a:solidFill>
                <a:srgbClr val="008000"/>
              </a:solidFill>
              <a:latin typeface="Times"/>
              <a:cs typeface="Times"/>
            </a:endParaRPr>
          </a:p>
          <a:p>
            <a:pPr marL="0" indent="0">
              <a:buNone/>
            </a:pPr>
            <a:r>
              <a:rPr lang="en-US" sz="2800" dirty="0" smtClean="0"/>
              <a:t>And convert to a Java URL</a:t>
            </a:r>
          </a:p>
          <a:p>
            <a:pPr marL="0" indent="0">
              <a:buNone/>
            </a:pPr>
            <a:r>
              <a:rPr lang="en-US" sz="2800" dirty="0" smtClean="0">
                <a:solidFill>
                  <a:srgbClr val="2F7200"/>
                </a:solidFill>
                <a:latin typeface="Times"/>
                <a:cs typeface="Times"/>
              </a:rPr>
              <a:t>	</a:t>
            </a:r>
            <a:r>
              <a:rPr lang="en-US" sz="2800" i="1" dirty="0" smtClean="0">
                <a:solidFill>
                  <a:srgbClr val="2F7200"/>
                </a:solidFill>
                <a:latin typeface="Times"/>
                <a:cs typeface="Times"/>
              </a:rPr>
              <a:t>URL </a:t>
            </a:r>
            <a:r>
              <a:rPr lang="en-US" sz="2800" i="1" dirty="0" err="1">
                <a:solidFill>
                  <a:srgbClr val="2F7200"/>
                </a:solidFill>
                <a:latin typeface="Times"/>
                <a:cs typeface="Times"/>
              </a:rPr>
              <a:t>url</a:t>
            </a:r>
            <a:r>
              <a:rPr lang="en-US" sz="2800" i="1" dirty="0">
                <a:solidFill>
                  <a:srgbClr val="2F7200"/>
                </a:solidFill>
                <a:latin typeface="Times"/>
                <a:cs typeface="Times"/>
              </a:rPr>
              <a:t>; </a:t>
            </a:r>
            <a:endParaRPr lang="en-US" sz="2800" i="1" dirty="0" smtClean="0">
              <a:solidFill>
                <a:srgbClr val="2F7200"/>
              </a:solidFill>
              <a:latin typeface="Times"/>
              <a:cs typeface="Times"/>
            </a:endParaRPr>
          </a:p>
          <a:p>
            <a:pPr marL="0" indent="0">
              <a:buNone/>
            </a:pPr>
            <a:r>
              <a:rPr lang="en-US" sz="2800" i="1" dirty="0" smtClean="0">
                <a:solidFill>
                  <a:srgbClr val="2F7200"/>
                </a:solidFill>
                <a:latin typeface="Times"/>
                <a:cs typeface="Times"/>
              </a:rPr>
              <a:t>		try </a:t>
            </a:r>
            <a:r>
              <a:rPr lang="en-US" sz="2800" i="1" dirty="0">
                <a:solidFill>
                  <a:srgbClr val="2F7200"/>
                </a:solidFill>
                <a:latin typeface="Times"/>
                <a:cs typeface="Times"/>
              </a:rPr>
              <a:t>{ </a:t>
            </a:r>
            <a:r>
              <a:rPr lang="en-US" sz="2800" i="1" dirty="0" err="1">
                <a:solidFill>
                  <a:srgbClr val="2F7200"/>
                </a:solidFill>
                <a:latin typeface="Times"/>
                <a:cs typeface="Times"/>
              </a:rPr>
              <a:t>url</a:t>
            </a:r>
            <a:r>
              <a:rPr lang="en-US" sz="2800" i="1" dirty="0">
                <a:solidFill>
                  <a:srgbClr val="2F7200"/>
                </a:solidFill>
                <a:latin typeface="Times"/>
                <a:cs typeface="Times"/>
              </a:rPr>
              <a:t> = new URL(</a:t>
            </a:r>
            <a:r>
              <a:rPr lang="en-US" sz="2800" i="1" dirty="0" err="1">
                <a:solidFill>
                  <a:srgbClr val="2F7200"/>
                </a:solidFill>
                <a:latin typeface="Times"/>
                <a:cs typeface="Times"/>
              </a:rPr>
              <a:t>uri</a:t>
            </a:r>
            <a:r>
              <a:rPr lang="en-US" sz="2800" i="1" dirty="0">
                <a:solidFill>
                  <a:srgbClr val="2F7200"/>
                </a:solidFill>
                <a:latin typeface="Times"/>
                <a:cs typeface="Times"/>
              </a:rPr>
              <a:t>);</a:t>
            </a:r>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134</a:t>
            </a:fld>
            <a:endParaRPr lang="en-US"/>
          </a:p>
        </p:txBody>
      </p:sp>
    </p:spTree>
    <p:extLst>
      <p:ext uri="{BB962C8B-B14F-4D97-AF65-F5344CB8AC3E}">
        <p14:creationId xmlns:p14="http://schemas.microsoft.com/office/powerpoint/2010/main" val="2171240359"/>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REST Client</a:t>
            </a:r>
            <a:br>
              <a:rPr lang="en-US" dirty="0" smtClean="0"/>
            </a:br>
            <a:r>
              <a:rPr lang="en-US" sz="2800" dirty="0" smtClean="0">
                <a:solidFill>
                  <a:srgbClr val="FF0000"/>
                </a:solidFill>
              </a:rPr>
              <a:t>Java</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latin typeface="+mj-lt"/>
                <a:cs typeface="Times New Roman"/>
              </a:rPr>
              <a:t>Create a connection:</a:t>
            </a:r>
          </a:p>
          <a:p>
            <a:pPr marL="0" indent="0">
              <a:buNone/>
            </a:pPr>
            <a:r>
              <a:rPr lang="en-US" i="1" dirty="0" err="1">
                <a:solidFill>
                  <a:srgbClr val="2F7200"/>
                </a:solidFill>
                <a:latin typeface="Times"/>
                <a:cs typeface="Times"/>
              </a:rPr>
              <a:t>HttpURLConnection</a:t>
            </a:r>
            <a:r>
              <a:rPr lang="en-US" i="1" dirty="0">
                <a:solidFill>
                  <a:srgbClr val="2F7200"/>
                </a:solidFill>
                <a:latin typeface="Times"/>
                <a:cs typeface="Times"/>
              </a:rPr>
              <a:t> connection = (</a:t>
            </a:r>
            <a:r>
              <a:rPr lang="en-US" i="1" dirty="0" err="1">
                <a:solidFill>
                  <a:srgbClr val="2F7200"/>
                </a:solidFill>
                <a:latin typeface="Times"/>
                <a:cs typeface="Times"/>
              </a:rPr>
              <a:t>HttpURLConnection</a:t>
            </a:r>
            <a:r>
              <a:rPr lang="en-US" i="1" dirty="0">
                <a:solidFill>
                  <a:srgbClr val="2F7200"/>
                </a:solidFill>
                <a:latin typeface="Times"/>
                <a:cs typeface="Times"/>
              </a:rPr>
              <a:t>) </a:t>
            </a:r>
            <a:r>
              <a:rPr lang="en-US" i="1" dirty="0" err="1">
                <a:solidFill>
                  <a:srgbClr val="2F7200"/>
                </a:solidFill>
                <a:latin typeface="Times"/>
                <a:cs typeface="Times"/>
              </a:rPr>
              <a:t>url.openConnection</a:t>
            </a:r>
            <a:r>
              <a:rPr lang="en-US" i="1" dirty="0">
                <a:solidFill>
                  <a:srgbClr val="2F7200"/>
                </a:solidFill>
                <a:latin typeface="Times"/>
                <a:cs typeface="Times"/>
              </a:rPr>
              <a:t>();</a:t>
            </a:r>
          </a:p>
          <a:p>
            <a:pPr marL="0" indent="0">
              <a:buNone/>
            </a:pPr>
            <a:r>
              <a:rPr lang="en-US" dirty="0" smtClean="0">
                <a:latin typeface="+mj-lt"/>
                <a:cs typeface="Times New Roman"/>
              </a:rPr>
              <a:t>Test it:</a:t>
            </a:r>
          </a:p>
          <a:p>
            <a:pPr marL="0" indent="0">
              <a:buNone/>
            </a:pPr>
            <a:r>
              <a:rPr lang="en-US" i="1" dirty="0">
                <a:solidFill>
                  <a:srgbClr val="2F7200"/>
                </a:solidFill>
                <a:latin typeface="Times"/>
                <a:cs typeface="Times"/>
              </a:rPr>
              <a:t>if (</a:t>
            </a:r>
            <a:r>
              <a:rPr lang="en-US" i="1" dirty="0" err="1">
                <a:solidFill>
                  <a:srgbClr val="2F7200"/>
                </a:solidFill>
                <a:latin typeface="Times"/>
                <a:cs typeface="Times"/>
              </a:rPr>
              <a:t>connection.getResponseCode</a:t>
            </a:r>
            <a:r>
              <a:rPr lang="en-US" i="1" dirty="0">
                <a:solidFill>
                  <a:srgbClr val="2F7200"/>
                </a:solidFill>
                <a:latin typeface="Times"/>
                <a:cs typeface="Times"/>
              </a:rPr>
              <a:t>() != 200) { throw new </a:t>
            </a:r>
            <a:r>
              <a:rPr lang="en-US" i="1" dirty="0" err="1">
                <a:solidFill>
                  <a:srgbClr val="2F7200"/>
                </a:solidFill>
                <a:latin typeface="Times"/>
                <a:cs typeface="Times"/>
              </a:rPr>
              <a:t>RuntimeException</a:t>
            </a:r>
            <a:r>
              <a:rPr lang="en-US" i="1" dirty="0">
                <a:solidFill>
                  <a:srgbClr val="2F7200"/>
                </a:solidFill>
                <a:latin typeface="Times"/>
                <a:cs typeface="Times"/>
              </a:rPr>
              <a:t>("Failed : The HTTP error code is : " + </a:t>
            </a:r>
            <a:r>
              <a:rPr lang="en-US" i="1" dirty="0" err="1">
                <a:solidFill>
                  <a:srgbClr val="2F7200"/>
                </a:solidFill>
                <a:latin typeface="Times"/>
                <a:cs typeface="Times"/>
              </a:rPr>
              <a:t>connection.getResponseCode</a:t>
            </a:r>
            <a:r>
              <a:rPr lang="en-US" i="1" dirty="0">
                <a:solidFill>
                  <a:srgbClr val="2F7200"/>
                </a:solidFill>
                <a:latin typeface="Times"/>
                <a:cs typeface="Times"/>
              </a:rPr>
              <a:t>()); }</a:t>
            </a:r>
          </a:p>
          <a:p>
            <a:pPr marL="0" indent="0">
              <a:buNone/>
            </a:pPr>
            <a:endParaRPr lang="en-US" dirty="0">
              <a:latin typeface="+mj-lt"/>
              <a:cs typeface="Times New Roman"/>
            </a:endParaRPr>
          </a:p>
          <a:p>
            <a:pPr marL="0" indent="0">
              <a:buNone/>
            </a:pPr>
            <a:endParaRPr lang="en-US" dirty="0">
              <a:latin typeface="+mj-lt"/>
              <a:cs typeface="Times New Roman"/>
            </a:endParaRPr>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135</a:t>
            </a:fld>
            <a:endParaRPr lang="en-US"/>
          </a:p>
        </p:txBody>
      </p:sp>
    </p:spTree>
    <p:extLst>
      <p:ext uri="{BB962C8B-B14F-4D97-AF65-F5344CB8AC3E}">
        <p14:creationId xmlns:p14="http://schemas.microsoft.com/office/powerpoint/2010/main" val="3617869657"/>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REST Client</a:t>
            </a:r>
            <a:br>
              <a:rPr lang="en-US" dirty="0" smtClean="0"/>
            </a:br>
            <a:r>
              <a:rPr lang="en-US" sz="2800" dirty="0" smtClean="0">
                <a:solidFill>
                  <a:srgbClr val="FF0000"/>
                </a:solidFill>
              </a:rPr>
              <a:t>Java</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a:cs typeface="Times New Roman"/>
              </a:rPr>
              <a:t>Stream it into a buffered </a:t>
            </a:r>
            <a:r>
              <a:rPr lang="en-US" dirty="0" smtClean="0">
                <a:cs typeface="Times New Roman"/>
              </a:rPr>
              <a:t>reader:</a:t>
            </a:r>
            <a:endParaRPr lang="en-US" dirty="0">
              <a:cs typeface="Times New Roman"/>
            </a:endParaRPr>
          </a:p>
          <a:p>
            <a:pPr marL="0" indent="0">
              <a:buNone/>
            </a:pPr>
            <a:r>
              <a:rPr lang="en-US" i="1" dirty="0" err="1">
                <a:solidFill>
                  <a:srgbClr val="2F7200"/>
                </a:solidFill>
                <a:latin typeface="Times"/>
                <a:cs typeface="Times"/>
              </a:rPr>
              <a:t>BufferedReader</a:t>
            </a:r>
            <a:r>
              <a:rPr lang="en-US" i="1" dirty="0">
                <a:solidFill>
                  <a:srgbClr val="2F7200"/>
                </a:solidFill>
                <a:latin typeface="Times"/>
                <a:cs typeface="Times"/>
              </a:rPr>
              <a:t> </a:t>
            </a:r>
            <a:r>
              <a:rPr lang="en-US" i="1" dirty="0" err="1">
                <a:solidFill>
                  <a:srgbClr val="2F7200"/>
                </a:solidFill>
                <a:latin typeface="Times"/>
                <a:cs typeface="Times"/>
              </a:rPr>
              <a:t>br</a:t>
            </a:r>
            <a:r>
              <a:rPr lang="en-US" i="1" dirty="0">
                <a:solidFill>
                  <a:srgbClr val="2F7200"/>
                </a:solidFill>
                <a:latin typeface="Times"/>
                <a:cs typeface="Times"/>
              </a:rPr>
              <a:t> = new </a:t>
            </a:r>
            <a:r>
              <a:rPr lang="en-US" i="1" dirty="0" err="1">
                <a:solidFill>
                  <a:srgbClr val="2F7200"/>
                </a:solidFill>
                <a:latin typeface="Times"/>
                <a:cs typeface="Times"/>
              </a:rPr>
              <a:t>BufferedReader</a:t>
            </a:r>
            <a:r>
              <a:rPr lang="en-US" i="1" dirty="0">
                <a:solidFill>
                  <a:srgbClr val="2F7200"/>
                </a:solidFill>
                <a:latin typeface="Times"/>
                <a:cs typeface="Times"/>
              </a:rPr>
              <a:t>(new </a:t>
            </a:r>
            <a:r>
              <a:rPr lang="en-US" i="1" dirty="0" err="1">
                <a:solidFill>
                  <a:srgbClr val="2F7200"/>
                </a:solidFill>
                <a:latin typeface="Times"/>
                <a:cs typeface="Times"/>
              </a:rPr>
              <a:t>InputStreamReader</a:t>
            </a:r>
            <a:r>
              <a:rPr lang="en-US" i="1" dirty="0">
                <a:solidFill>
                  <a:srgbClr val="2F7200"/>
                </a:solidFill>
                <a:latin typeface="Times"/>
                <a:cs typeface="Times"/>
              </a:rPr>
              <a:t>( (</a:t>
            </a:r>
            <a:r>
              <a:rPr lang="en-US" i="1" dirty="0" err="1">
                <a:solidFill>
                  <a:srgbClr val="2F7200"/>
                </a:solidFill>
                <a:latin typeface="Times"/>
                <a:cs typeface="Times"/>
              </a:rPr>
              <a:t>connection.getInputStream</a:t>
            </a:r>
            <a:r>
              <a:rPr lang="en-US" i="1" dirty="0">
                <a:solidFill>
                  <a:srgbClr val="2F7200"/>
                </a:solidFill>
                <a:latin typeface="Times"/>
                <a:cs typeface="Times"/>
              </a:rPr>
              <a:t>())))</a:t>
            </a:r>
            <a:r>
              <a:rPr lang="en-US" i="1" dirty="0" smtClean="0">
                <a:solidFill>
                  <a:srgbClr val="2F7200"/>
                </a:solidFill>
                <a:latin typeface="Times"/>
                <a:cs typeface="Times"/>
              </a:rPr>
              <a:t>;</a:t>
            </a:r>
          </a:p>
          <a:p>
            <a:pPr marL="0" indent="0">
              <a:buNone/>
            </a:pPr>
            <a:r>
              <a:rPr lang="en-US" dirty="0" smtClean="0"/>
              <a:t>Here the output can be printed:</a:t>
            </a:r>
          </a:p>
          <a:p>
            <a:pPr marL="0" indent="0">
              <a:buNone/>
            </a:pPr>
            <a:r>
              <a:rPr lang="en-US" i="1" dirty="0">
                <a:solidFill>
                  <a:srgbClr val="2F7200"/>
                </a:solidFill>
                <a:latin typeface="Times"/>
                <a:cs typeface="Times"/>
              </a:rPr>
              <a:t>String output; </a:t>
            </a:r>
            <a:endParaRPr lang="en-US" i="1" dirty="0" smtClean="0">
              <a:solidFill>
                <a:srgbClr val="2F7200"/>
              </a:solidFill>
              <a:latin typeface="Times"/>
              <a:cs typeface="Times"/>
            </a:endParaRPr>
          </a:p>
          <a:p>
            <a:pPr marL="0" indent="0">
              <a:buNone/>
            </a:pPr>
            <a:r>
              <a:rPr lang="en-US" i="1" dirty="0" err="1" smtClean="0">
                <a:solidFill>
                  <a:srgbClr val="2F7200"/>
                </a:solidFill>
                <a:latin typeface="Times"/>
                <a:cs typeface="Times"/>
              </a:rPr>
              <a:t>System.out.println</a:t>
            </a:r>
            <a:r>
              <a:rPr lang="en-US" i="1" dirty="0">
                <a:solidFill>
                  <a:srgbClr val="2F7200"/>
                </a:solidFill>
                <a:latin typeface="Times"/>
                <a:cs typeface="Times"/>
              </a:rPr>
              <a:t>("Output from Server .... \n"); while ((output = </a:t>
            </a:r>
            <a:r>
              <a:rPr lang="en-US" i="1" dirty="0" err="1">
                <a:solidFill>
                  <a:srgbClr val="2F7200"/>
                </a:solidFill>
                <a:latin typeface="Times"/>
                <a:cs typeface="Times"/>
              </a:rPr>
              <a:t>br.readLine</a:t>
            </a:r>
            <a:r>
              <a:rPr lang="en-US" i="1" dirty="0">
                <a:solidFill>
                  <a:srgbClr val="2F7200"/>
                </a:solidFill>
                <a:latin typeface="Times"/>
                <a:cs typeface="Times"/>
              </a:rPr>
              <a:t>()) != null) { </a:t>
            </a:r>
            <a:r>
              <a:rPr lang="en-US" i="1" dirty="0" err="1">
                <a:solidFill>
                  <a:srgbClr val="2F7200"/>
                </a:solidFill>
                <a:latin typeface="Times"/>
                <a:cs typeface="Times"/>
              </a:rPr>
              <a:t>System.out.println</a:t>
            </a:r>
            <a:r>
              <a:rPr lang="en-US" i="1" dirty="0">
                <a:solidFill>
                  <a:srgbClr val="2F7200"/>
                </a:solidFill>
                <a:latin typeface="Times"/>
                <a:cs typeface="Times"/>
              </a:rPr>
              <a:t>(output); }</a:t>
            </a:r>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136</a:t>
            </a:fld>
            <a:endParaRPr lang="en-US"/>
          </a:p>
        </p:txBody>
      </p:sp>
    </p:spTree>
    <p:extLst>
      <p:ext uri="{BB962C8B-B14F-4D97-AF65-F5344CB8AC3E}">
        <p14:creationId xmlns:p14="http://schemas.microsoft.com/office/powerpoint/2010/main" val="1366628687"/>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REST Client</a:t>
            </a:r>
            <a:br>
              <a:rPr lang="en-US" dirty="0" smtClean="0"/>
            </a:br>
            <a:r>
              <a:rPr lang="en-US" sz="2800" dirty="0" smtClean="0">
                <a:solidFill>
                  <a:srgbClr val="FF0000"/>
                </a:solidFill>
              </a:rPr>
              <a:t>Java</a:t>
            </a:r>
            <a:endParaRPr lang="en-US" sz="2800" dirty="0">
              <a:solidFill>
                <a:srgbClr val="FF0000"/>
              </a:solidFill>
            </a:endParaRPr>
          </a:p>
        </p:txBody>
      </p:sp>
      <p:sp>
        <p:nvSpPr>
          <p:cNvPr id="3" name="Content Placeholder 2"/>
          <p:cNvSpPr>
            <a:spLocks noGrp="1"/>
          </p:cNvSpPr>
          <p:nvPr>
            <p:ph idx="1"/>
          </p:nvPr>
        </p:nvSpPr>
        <p:spPr>
          <a:xfrm>
            <a:off x="381000" y="1600200"/>
            <a:ext cx="7826375" cy="4800600"/>
          </a:xfrm>
        </p:spPr>
        <p:txBody>
          <a:bodyPr/>
          <a:lstStyle/>
          <a:p>
            <a:pPr marL="0" indent="0">
              <a:buNone/>
            </a:pPr>
            <a:r>
              <a:rPr lang="en-US" dirty="0" smtClean="0"/>
              <a:t>The normal use case for XML consumption is to marshal to java objects.  </a:t>
            </a:r>
          </a:p>
          <a:p>
            <a:pPr marL="0" indent="0">
              <a:buNone/>
            </a:pPr>
            <a:r>
              <a:rPr lang="en-US" dirty="0" smtClean="0"/>
              <a:t>Create a </a:t>
            </a:r>
            <a:r>
              <a:rPr lang="en-US" dirty="0"/>
              <a:t>new method: </a:t>
            </a:r>
            <a:r>
              <a:rPr lang="en-US" i="1" dirty="0" err="1">
                <a:solidFill>
                  <a:srgbClr val="008000"/>
                </a:solidFill>
                <a:latin typeface="Times"/>
                <a:cs typeface="Times"/>
              </a:rPr>
              <a:t>getValueSet</a:t>
            </a:r>
            <a:r>
              <a:rPr lang="en-US" i="1" dirty="0">
                <a:solidFill>
                  <a:srgbClr val="008000"/>
                </a:solidFill>
                <a:latin typeface="Times"/>
                <a:cs typeface="Times"/>
              </a:rPr>
              <a:t>()</a:t>
            </a:r>
            <a:endParaRPr lang="en-US" i="1" dirty="0" smtClean="0">
              <a:solidFill>
                <a:srgbClr val="008000"/>
              </a:solidFill>
              <a:latin typeface="Times"/>
              <a:cs typeface="Times"/>
            </a:endParaRPr>
          </a:p>
          <a:p>
            <a:pPr marL="0" indent="0">
              <a:buNone/>
            </a:pPr>
            <a:r>
              <a:rPr lang="en-US" dirty="0" smtClean="0"/>
              <a:t>We’ll make a REST call that returns JSON and consume it using some CTS2 specific code.</a:t>
            </a:r>
          </a:p>
          <a:p>
            <a:pPr marL="0" indent="0">
              <a:buNone/>
            </a:pPr>
            <a:r>
              <a:rPr lang="en-US" i="1" dirty="0" smtClean="0">
                <a:solidFill>
                  <a:srgbClr val="2F7200"/>
                </a:solidFill>
                <a:latin typeface="Times"/>
                <a:cs typeface="Times"/>
              </a:rPr>
              <a:t>String </a:t>
            </a:r>
            <a:r>
              <a:rPr lang="en-US" i="1" dirty="0" err="1">
                <a:solidFill>
                  <a:srgbClr val="2F7200"/>
                </a:solidFill>
                <a:latin typeface="Times"/>
                <a:cs typeface="Times"/>
              </a:rPr>
              <a:t>uri</a:t>
            </a:r>
            <a:r>
              <a:rPr lang="en-US" i="1" dirty="0">
                <a:solidFill>
                  <a:srgbClr val="2F7200"/>
                </a:solidFill>
                <a:latin typeface="Times"/>
                <a:cs typeface="Times"/>
              </a:rPr>
              <a:t> = "</a:t>
            </a:r>
            <a:r>
              <a:rPr lang="en-US" i="1" dirty="0">
                <a:latin typeface="Times"/>
                <a:cs typeface="Times"/>
                <a:hlinkClick r:id="rId2"/>
              </a:rPr>
              <a:t>http://informatics.mayo.edu/cts2/rest/valuesets?matchvalue=Sequence&amp;format=json</a:t>
            </a:r>
            <a:r>
              <a:rPr lang="en-US" i="1" dirty="0">
                <a:solidFill>
                  <a:srgbClr val="2F7200"/>
                </a:solidFill>
                <a:latin typeface="Times"/>
                <a:cs typeface="Times"/>
              </a:rPr>
              <a:t>"</a:t>
            </a:r>
            <a:r>
              <a:rPr lang="en-US" i="1" dirty="0" smtClean="0">
                <a:solidFill>
                  <a:srgbClr val="2F7200"/>
                </a:solidFill>
                <a:latin typeface="Times"/>
                <a:cs typeface="Times"/>
              </a:rPr>
              <a:t>;</a:t>
            </a:r>
          </a:p>
          <a:p>
            <a:pPr marL="0" indent="0">
              <a:buNone/>
            </a:pPr>
            <a:endParaRPr lang="en-US" dirty="0"/>
          </a:p>
          <a:p>
            <a:pPr marL="0" indent="0">
              <a:buNone/>
            </a:pP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137</a:t>
            </a:fld>
            <a:endParaRPr lang="en-US"/>
          </a:p>
        </p:txBody>
      </p:sp>
    </p:spTree>
    <p:extLst>
      <p:ext uri="{BB962C8B-B14F-4D97-AF65-F5344CB8AC3E}">
        <p14:creationId xmlns:p14="http://schemas.microsoft.com/office/powerpoint/2010/main" val="2539354836"/>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a:t>
            </a:r>
            <a:br>
              <a:rPr lang="en-US" dirty="0"/>
            </a:br>
            <a:r>
              <a:rPr lang="en-US" sz="2800" dirty="0">
                <a:solidFill>
                  <a:srgbClr val="FF0000"/>
                </a:solidFill>
              </a:rPr>
              <a:t>Java</a:t>
            </a:r>
            <a:endParaRPr lang="en-US" dirty="0"/>
          </a:p>
        </p:txBody>
      </p:sp>
      <p:sp>
        <p:nvSpPr>
          <p:cNvPr id="3" name="Content Placeholder 2"/>
          <p:cNvSpPr>
            <a:spLocks noGrp="1"/>
          </p:cNvSpPr>
          <p:nvPr>
            <p:ph idx="1"/>
          </p:nvPr>
        </p:nvSpPr>
        <p:spPr/>
        <p:txBody>
          <a:bodyPr/>
          <a:lstStyle/>
          <a:p>
            <a:pPr marL="0" indent="0">
              <a:buNone/>
            </a:pPr>
            <a:r>
              <a:rPr lang="en-US" dirty="0"/>
              <a:t>And add a request parameter to the connection: </a:t>
            </a:r>
            <a:r>
              <a:rPr lang="en-US" i="1" dirty="0" err="1">
                <a:solidFill>
                  <a:srgbClr val="2F7200"/>
                </a:solidFill>
                <a:latin typeface="Times"/>
                <a:cs typeface="Times"/>
              </a:rPr>
              <a:t>connection.setRequestProperty</a:t>
            </a:r>
            <a:r>
              <a:rPr lang="en-US" i="1" dirty="0">
                <a:solidFill>
                  <a:srgbClr val="2F7200"/>
                </a:solidFill>
                <a:latin typeface="Times"/>
                <a:cs typeface="Times"/>
              </a:rPr>
              <a:t>("Accept", "text/</a:t>
            </a:r>
            <a:r>
              <a:rPr lang="en-US" i="1" dirty="0" err="1">
                <a:solidFill>
                  <a:srgbClr val="2F7200"/>
                </a:solidFill>
                <a:latin typeface="Times"/>
                <a:cs typeface="Times"/>
              </a:rPr>
              <a:t>json</a:t>
            </a:r>
            <a:r>
              <a:rPr lang="en-US" i="1" dirty="0">
                <a:solidFill>
                  <a:srgbClr val="2F7200"/>
                </a:solidFill>
                <a:latin typeface="Times"/>
                <a:cs typeface="Times"/>
              </a:rPr>
              <a:t>");</a:t>
            </a:r>
          </a:p>
          <a:p>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138</a:t>
            </a:fld>
            <a:endParaRPr lang="en-US"/>
          </a:p>
        </p:txBody>
      </p:sp>
    </p:spTree>
    <p:extLst>
      <p:ext uri="{BB962C8B-B14F-4D97-AF65-F5344CB8AC3E}">
        <p14:creationId xmlns:p14="http://schemas.microsoft.com/office/powerpoint/2010/main" val="122587189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REST Client</a:t>
            </a:r>
            <a:br>
              <a:rPr lang="en-US" dirty="0" smtClean="0"/>
            </a:br>
            <a:r>
              <a:rPr lang="en-US" sz="2800" dirty="0" smtClean="0">
                <a:solidFill>
                  <a:srgbClr val="FF0000"/>
                </a:solidFill>
              </a:rPr>
              <a:t>Java</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smtClean="0"/>
              <a:t>We’ll handle the buffered output differently:</a:t>
            </a:r>
          </a:p>
          <a:p>
            <a:pPr marL="0" indent="0">
              <a:buNone/>
            </a:pPr>
            <a:r>
              <a:rPr lang="en-US" dirty="0">
                <a:solidFill>
                  <a:srgbClr val="2F7200"/>
                </a:solidFill>
                <a:latin typeface="Times"/>
                <a:cs typeface="Times"/>
              </a:rPr>
              <a:t> </a:t>
            </a:r>
            <a:r>
              <a:rPr lang="en-US" i="1" dirty="0">
                <a:solidFill>
                  <a:srgbClr val="2F7200"/>
                </a:solidFill>
                <a:latin typeface="Times"/>
                <a:cs typeface="Times"/>
              </a:rPr>
              <a:t>JsonConverter converter = new JsonConverter();</a:t>
            </a:r>
          </a:p>
          <a:p>
            <a:pPr marL="0" indent="0">
              <a:buNone/>
            </a:pPr>
            <a:r>
              <a:rPr lang="en-US" i="1" dirty="0">
                <a:solidFill>
                  <a:srgbClr val="2F7200"/>
                </a:solidFill>
                <a:latin typeface="Times"/>
                <a:cs typeface="Times"/>
              </a:rPr>
              <a:t>         ValueSetCatalogEntryDirectory valuesetcat = converter.fromJson(builder.toString(), ValueSetCatalogEntryDirectory.class)</a:t>
            </a:r>
            <a:r>
              <a:rPr lang="en-US" i="1" dirty="0" smtClean="0">
                <a:solidFill>
                  <a:srgbClr val="2F7200"/>
                </a:solidFill>
                <a:latin typeface="Times"/>
                <a:cs typeface="Times"/>
              </a:rPr>
              <a:t>;</a:t>
            </a:r>
          </a:p>
          <a:p>
            <a:r>
              <a:rPr lang="en-US" dirty="0" smtClean="0">
                <a:latin typeface="Arial (Body)"/>
                <a:cs typeface="Arial (Body)"/>
              </a:rPr>
              <a:t>Uses CTS2 Development Framework classes to handle parsing and marshaling duties</a:t>
            </a:r>
          </a:p>
          <a:p>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139</a:t>
            </a:fld>
            <a:endParaRPr lang="en-US"/>
          </a:p>
        </p:txBody>
      </p:sp>
    </p:spTree>
    <p:extLst>
      <p:ext uri="{BB962C8B-B14F-4D97-AF65-F5344CB8AC3E}">
        <p14:creationId xmlns:p14="http://schemas.microsoft.com/office/powerpoint/2010/main" val="425766366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pPr eaLnBrk="1" hangingPunct="1"/>
            <a:r>
              <a:rPr lang="en-US" dirty="0">
                <a:latin typeface="Arial" charset="0"/>
              </a:rPr>
              <a:t>CTS2 in a </a:t>
            </a:r>
            <a:r>
              <a:rPr lang="en-US" dirty="0" smtClean="0">
                <a:latin typeface="Arial" charset="0"/>
              </a:rPr>
              <a:t>nutshell</a:t>
            </a:r>
            <a:endParaRPr lang="en-US" dirty="0">
              <a:latin typeface="Arial" charset="0"/>
            </a:endParaRPr>
          </a:p>
        </p:txBody>
      </p:sp>
      <p:sp>
        <p:nvSpPr>
          <p:cNvPr id="3" name="Content Placeholder 2"/>
          <p:cNvSpPr>
            <a:spLocks noGrp="1"/>
          </p:cNvSpPr>
          <p:nvPr>
            <p:ph idx="1"/>
          </p:nvPr>
        </p:nvSpPr>
        <p:spPr/>
        <p:txBody>
          <a:bodyPr rtlCol="0">
            <a:noAutofit/>
          </a:bodyPr>
          <a:lstStyle/>
          <a:p>
            <a:pPr marL="0" indent="0" eaLnBrk="1" fontAlgn="auto" hangingPunct="1">
              <a:spcAft>
                <a:spcPts val="0"/>
              </a:spcAft>
              <a:buFont typeface="Arial" pitchFamily="34" charset="0"/>
              <a:buNone/>
              <a:defRPr/>
            </a:pPr>
            <a:r>
              <a:rPr lang="en-US" dirty="0" smtClean="0">
                <a:ea typeface="+mn-ea"/>
                <a:cs typeface="+mn-cs"/>
              </a:rPr>
              <a:t>A set of XML Schemas for:</a:t>
            </a:r>
          </a:p>
          <a:p>
            <a:pPr fontAlgn="auto">
              <a:spcAft>
                <a:spcPts val="0"/>
              </a:spcAft>
              <a:defRPr/>
            </a:pPr>
            <a:r>
              <a:rPr lang="en-US" dirty="0" smtClean="0">
                <a:ea typeface="+mn-ea"/>
                <a:cs typeface="+mn-cs"/>
              </a:rPr>
              <a:t>Code Systems, Maps, Value Sets and Concept Domain Bindings</a:t>
            </a:r>
          </a:p>
          <a:p>
            <a:pPr marL="0" indent="0" eaLnBrk="1" fontAlgn="auto" hangingPunct="1">
              <a:spcAft>
                <a:spcPts val="0"/>
              </a:spcAft>
              <a:buFont typeface="Arial" pitchFamily="34" charset="0"/>
              <a:buNone/>
              <a:defRPr/>
            </a:pPr>
            <a:r>
              <a:rPr lang="en-US" dirty="0" smtClean="0">
                <a:ea typeface="+mn-ea"/>
                <a:cs typeface="+mn-cs"/>
              </a:rPr>
              <a:t>A set of URL formation rules for:</a:t>
            </a:r>
          </a:p>
          <a:p>
            <a:pPr fontAlgn="auto">
              <a:spcAft>
                <a:spcPts val="0"/>
              </a:spcAft>
              <a:defRPr/>
            </a:pPr>
            <a:r>
              <a:rPr lang="en-US" dirty="0" smtClean="0">
                <a:ea typeface="+mn-ea"/>
                <a:cs typeface="+mn-cs"/>
              </a:rPr>
              <a:t>Reading, Querying, Importing and Updating the XML Documents</a:t>
            </a:r>
          </a:p>
          <a:p>
            <a:pPr marL="0" indent="0" eaLnBrk="1" fontAlgn="auto" hangingPunct="1">
              <a:spcAft>
                <a:spcPts val="0"/>
              </a:spcAft>
              <a:buFont typeface="Arial" pitchFamily="34" charset="0"/>
              <a:buNone/>
              <a:defRPr/>
            </a:pPr>
            <a:r>
              <a:rPr lang="en-US" dirty="0" smtClean="0">
                <a:ea typeface="+mn-ea"/>
                <a:cs typeface="+mn-cs"/>
              </a:rPr>
              <a:t>A set of rules for representing XML in JSON, RDF, Java, Python, …</a:t>
            </a:r>
          </a:p>
        </p:txBody>
      </p:sp>
      <p:sp>
        <p:nvSpPr>
          <p:cNvPr id="6" name="Slide Number Placeholder 5"/>
          <p:cNvSpPr>
            <a:spLocks noGrp="1"/>
          </p:cNvSpPr>
          <p:nvPr>
            <p:ph type="sldNum" sz="quarter" idx="11"/>
          </p:nvPr>
        </p:nvSpPr>
        <p:spPr/>
        <p:txBody>
          <a:bodyPr/>
          <a:lstStyle/>
          <a:p>
            <a:pPr>
              <a:defRPr/>
            </a:pPr>
            <a:fld id="{6C92699E-F6F1-6E4F-AA6D-AF09296F8D2D}" type="slidenum">
              <a:rPr lang="en-US"/>
              <a:pPr>
                <a:defRPr/>
              </a:pPr>
              <a:t>14</a:t>
            </a:fld>
            <a:endParaRPr lang="en-US"/>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REST Client</a:t>
            </a:r>
            <a:br>
              <a:rPr lang="en-US" dirty="0" smtClean="0"/>
            </a:br>
            <a:r>
              <a:rPr lang="en-US" sz="2800" dirty="0" smtClean="0">
                <a:solidFill>
                  <a:srgbClr val="FF0000"/>
                </a:solidFill>
              </a:rPr>
              <a:t>Java</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This will cause some compiling errors, so we’ll add some values to the maven project. First add a repository:</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(From the CodeandPomSnippets file)</a:t>
            </a:r>
          </a:p>
          <a:p>
            <a:pPr marL="0" indent="0">
              <a:buNone/>
            </a:pPr>
            <a:endParaRPr lang="en-US" dirty="0" smtClean="0"/>
          </a:p>
        </p:txBody>
      </p:sp>
      <p:pic>
        <p:nvPicPr>
          <p:cNvPr id="4" name="Picture 3" descr="Screen Shot 2012-11-30 at 12.18.2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368578"/>
            <a:ext cx="8572218" cy="1774922"/>
          </a:xfrm>
          <a:prstGeom prst="rect">
            <a:avLst/>
          </a:prstGeom>
        </p:spPr>
      </p:pic>
      <p:sp>
        <p:nvSpPr>
          <p:cNvPr id="5" name="Slide Number Placeholder 4"/>
          <p:cNvSpPr>
            <a:spLocks noGrp="1"/>
          </p:cNvSpPr>
          <p:nvPr>
            <p:ph type="sldNum" sz="quarter" idx="11"/>
          </p:nvPr>
        </p:nvSpPr>
        <p:spPr/>
        <p:txBody>
          <a:bodyPr/>
          <a:lstStyle/>
          <a:p>
            <a:pPr>
              <a:defRPr/>
            </a:pPr>
            <a:fld id="{46C1AD1C-14FA-124C-BDE5-9A4F7356B2F5}" type="slidenum">
              <a:rPr lang="en-US" smtClean="0"/>
              <a:pPr>
                <a:defRPr/>
              </a:pPr>
              <a:t>140</a:t>
            </a:fld>
            <a:endParaRPr lang="en-US"/>
          </a:p>
        </p:txBody>
      </p:sp>
    </p:spTree>
    <p:extLst>
      <p:ext uri="{BB962C8B-B14F-4D97-AF65-F5344CB8AC3E}">
        <p14:creationId xmlns:p14="http://schemas.microsoft.com/office/powerpoint/2010/main" val="3244759058"/>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REST Client</a:t>
            </a:r>
            <a:br>
              <a:rPr lang="en-US" dirty="0" smtClean="0"/>
            </a:br>
            <a:r>
              <a:rPr lang="en-US" sz="2800" dirty="0" smtClean="0">
                <a:solidFill>
                  <a:srgbClr val="FF0000"/>
                </a:solidFill>
              </a:rPr>
              <a:t>Java</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Then add a single dependency:</a:t>
            </a:r>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The CTS2 Development Framework solves a number of the parsing and marshaling problems so long as you marshal the XML or JSON into a CTS2 object.</a:t>
            </a:r>
            <a:endParaRPr lang="en-US" dirty="0"/>
          </a:p>
        </p:txBody>
      </p:sp>
      <p:pic>
        <p:nvPicPr>
          <p:cNvPr id="5" name="Picture 4" descr="Screen Shot 2012-11-30 at 1.16.5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6956" y="2590800"/>
            <a:ext cx="5846144" cy="1435100"/>
          </a:xfrm>
          <a:prstGeom prst="rect">
            <a:avLst/>
          </a:prstGeom>
        </p:spPr>
      </p:pic>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141</a:t>
            </a:fld>
            <a:endParaRPr lang="en-US"/>
          </a:p>
        </p:txBody>
      </p:sp>
    </p:spTree>
    <p:extLst>
      <p:ext uri="{BB962C8B-B14F-4D97-AF65-F5344CB8AC3E}">
        <p14:creationId xmlns:p14="http://schemas.microsoft.com/office/powerpoint/2010/main" val="1759463899"/>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a:t>
            </a:r>
            <a:br>
              <a:rPr lang="en-US" dirty="0"/>
            </a:br>
            <a:r>
              <a:rPr lang="en-US" sz="2800" dirty="0">
                <a:solidFill>
                  <a:srgbClr val="FF0000"/>
                </a:solidFill>
              </a:rPr>
              <a:t>Java</a:t>
            </a:r>
            <a:endParaRPr lang="en-US" sz="2800" dirty="0"/>
          </a:p>
        </p:txBody>
      </p:sp>
      <p:sp>
        <p:nvSpPr>
          <p:cNvPr id="3" name="Content Placeholder 2"/>
          <p:cNvSpPr>
            <a:spLocks noGrp="1"/>
          </p:cNvSpPr>
          <p:nvPr>
            <p:ph idx="1"/>
          </p:nvPr>
        </p:nvSpPr>
        <p:spPr/>
        <p:txBody>
          <a:bodyPr/>
          <a:lstStyle/>
          <a:p>
            <a:pPr marL="0" indent="0">
              <a:buNone/>
            </a:pPr>
            <a:r>
              <a:rPr lang="en-US" dirty="0" smtClean="0"/>
              <a:t>Add code to print some output:</a:t>
            </a:r>
          </a:p>
          <a:p>
            <a:pPr marL="0" indent="0">
              <a:buNone/>
            </a:pPr>
            <a:r>
              <a:rPr lang="en-US" sz="2400" dirty="0">
                <a:latin typeface="Times"/>
                <a:cs typeface="Times"/>
              </a:rPr>
              <a:t> </a:t>
            </a:r>
            <a:r>
              <a:rPr lang="en-US" sz="2400" i="1" dirty="0">
                <a:solidFill>
                  <a:srgbClr val="2F7200"/>
                </a:solidFill>
                <a:latin typeface="Times"/>
                <a:cs typeface="Times"/>
              </a:rPr>
              <a:t>List&lt;</a:t>
            </a:r>
            <a:r>
              <a:rPr lang="en-US" sz="2400" i="1" dirty="0" err="1">
                <a:solidFill>
                  <a:srgbClr val="2F7200"/>
                </a:solidFill>
                <a:latin typeface="Times"/>
                <a:cs typeface="Times"/>
              </a:rPr>
              <a:t>ValueSetCatalogEntrySummary</a:t>
            </a:r>
            <a:r>
              <a:rPr lang="en-US" sz="2400" i="1" dirty="0">
                <a:solidFill>
                  <a:srgbClr val="2F7200"/>
                </a:solidFill>
                <a:latin typeface="Times"/>
                <a:cs typeface="Times"/>
              </a:rPr>
              <a:t>&gt; sum = </a:t>
            </a:r>
            <a:r>
              <a:rPr lang="en-US" sz="2400" i="1" dirty="0" err="1">
                <a:solidFill>
                  <a:srgbClr val="2F7200"/>
                </a:solidFill>
                <a:latin typeface="Times"/>
                <a:cs typeface="Times"/>
              </a:rPr>
              <a:t>valuesetcat.getEntryAsReference</a:t>
            </a:r>
            <a:r>
              <a:rPr lang="en-US" sz="2400" i="1" dirty="0">
                <a:solidFill>
                  <a:srgbClr val="2F7200"/>
                </a:solidFill>
                <a:latin typeface="Times"/>
                <a:cs typeface="Times"/>
              </a:rPr>
              <a:t>();</a:t>
            </a:r>
          </a:p>
          <a:p>
            <a:pPr marL="0" indent="0">
              <a:buNone/>
            </a:pPr>
            <a:r>
              <a:rPr lang="en-US" sz="2400" i="1" dirty="0">
                <a:solidFill>
                  <a:srgbClr val="2F7200"/>
                </a:solidFill>
                <a:latin typeface="Times"/>
                <a:cs typeface="Times"/>
              </a:rPr>
              <a:t>            </a:t>
            </a:r>
            <a:r>
              <a:rPr lang="en-US" sz="2400" b="1" i="1" dirty="0">
                <a:solidFill>
                  <a:srgbClr val="2F7200"/>
                </a:solidFill>
                <a:latin typeface="Times"/>
                <a:cs typeface="Times"/>
              </a:rPr>
              <a:t>for(</a:t>
            </a:r>
            <a:r>
              <a:rPr lang="en-US" sz="2400" b="1" i="1" dirty="0" err="1">
                <a:solidFill>
                  <a:srgbClr val="2F7200"/>
                </a:solidFill>
                <a:latin typeface="Times"/>
                <a:cs typeface="Times"/>
              </a:rPr>
              <a:t>ValueSetCatalogEntrySummary</a:t>
            </a:r>
            <a:r>
              <a:rPr lang="en-US" sz="2400" b="1" i="1" dirty="0">
                <a:solidFill>
                  <a:srgbClr val="2F7200"/>
                </a:solidFill>
                <a:latin typeface="Times"/>
                <a:cs typeface="Times"/>
              </a:rPr>
              <a:t> s : sum){</a:t>
            </a:r>
          </a:p>
          <a:p>
            <a:pPr marL="0" indent="0">
              <a:buNone/>
            </a:pPr>
            <a:r>
              <a:rPr lang="en-US" sz="2400" i="1" dirty="0">
                <a:solidFill>
                  <a:srgbClr val="2F7200"/>
                </a:solidFill>
                <a:latin typeface="Times"/>
                <a:cs typeface="Times"/>
              </a:rPr>
              <a:t>       </a:t>
            </a:r>
            <a:r>
              <a:rPr lang="en-US" sz="2400" i="1" dirty="0" smtClean="0">
                <a:solidFill>
                  <a:srgbClr val="2F7200"/>
                </a:solidFill>
                <a:latin typeface="Times"/>
                <a:cs typeface="Times"/>
              </a:rPr>
              <a:t> </a:t>
            </a:r>
            <a:r>
              <a:rPr lang="en-US" sz="2400" i="1" dirty="0">
                <a:solidFill>
                  <a:srgbClr val="2F7200"/>
                </a:solidFill>
                <a:latin typeface="Times"/>
                <a:cs typeface="Times"/>
              </a:rPr>
              <a:t>	</a:t>
            </a:r>
            <a:r>
              <a:rPr lang="en-US" sz="2400" i="1" dirty="0" err="1">
                <a:solidFill>
                  <a:srgbClr val="2F7200"/>
                </a:solidFill>
                <a:latin typeface="Times"/>
                <a:cs typeface="Times"/>
              </a:rPr>
              <a:t>System.out.println</a:t>
            </a:r>
            <a:r>
              <a:rPr lang="en-US" sz="2400" i="1" dirty="0">
                <a:solidFill>
                  <a:srgbClr val="2F7200"/>
                </a:solidFill>
                <a:latin typeface="Times"/>
                <a:cs typeface="Times"/>
              </a:rPr>
              <a:t>(</a:t>
            </a:r>
            <a:r>
              <a:rPr lang="en-US" sz="2400" i="1" dirty="0" err="1">
                <a:solidFill>
                  <a:srgbClr val="2F7200"/>
                </a:solidFill>
                <a:latin typeface="Times"/>
                <a:cs typeface="Times"/>
              </a:rPr>
              <a:t>s.getFormalName</a:t>
            </a:r>
            <a:r>
              <a:rPr lang="en-US" sz="2400" i="1" dirty="0">
                <a:solidFill>
                  <a:srgbClr val="2F7200"/>
                </a:solidFill>
                <a:latin typeface="Times"/>
                <a:cs typeface="Times"/>
              </a:rPr>
              <a:t>());</a:t>
            </a:r>
          </a:p>
          <a:p>
            <a:pPr marL="0" indent="0">
              <a:buNone/>
            </a:pPr>
            <a:r>
              <a:rPr lang="en-US" sz="2400" i="1" dirty="0">
                <a:solidFill>
                  <a:srgbClr val="2F7200"/>
                </a:solidFill>
                <a:latin typeface="Times"/>
                <a:cs typeface="Times"/>
              </a:rPr>
              <a:t>         	</a:t>
            </a:r>
            <a:r>
              <a:rPr lang="en-US" sz="2400" i="1" dirty="0" err="1">
                <a:solidFill>
                  <a:srgbClr val="2F7200"/>
                </a:solidFill>
                <a:latin typeface="Times"/>
                <a:cs typeface="Times"/>
              </a:rPr>
              <a:t>System.out.println</a:t>
            </a:r>
            <a:r>
              <a:rPr lang="en-US" sz="2400" i="1" dirty="0">
                <a:solidFill>
                  <a:srgbClr val="2F7200"/>
                </a:solidFill>
                <a:latin typeface="Times"/>
                <a:cs typeface="Times"/>
              </a:rPr>
              <a:t>(</a:t>
            </a:r>
            <a:r>
              <a:rPr lang="en-US" sz="2400" i="1" dirty="0" err="1">
                <a:solidFill>
                  <a:srgbClr val="2F7200"/>
                </a:solidFill>
                <a:latin typeface="Times"/>
                <a:cs typeface="Times"/>
              </a:rPr>
              <a:t>s.getCurrentDefinition</a:t>
            </a:r>
            <a:r>
              <a:rPr lang="en-US" sz="2400" i="1" dirty="0">
                <a:solidFill>
                  <a:srgbClr val="2F7200"/>
                </a:solidFill>
                <a:latin typeface="Times"/>
                <a:cs typeface="Times"/>
              </a:rPr>
              <a:t>());</a:t>
            </a:r>
          </a:p>
          <a:p>
            <a:pPr marL="0" indent="0">
              <a:buNone/>
            </a:pPr>
            <a:r>
              <a:rPr lang="en-US" sz="2400" i="1" dirty="0">
                <a:solidFill>
                  <a:srgbClr val="2F7200"/>
                </a:solidFill>
                <a:latin typeface="Times"/>
                <a:cs typeface="Times"/>
              </a:rPr>
              <a:t>         	</a:t>
            </a:r>
            <a:r>
              <a:rPr lang="en-US" sz="2400" i="1" dirty="0" err="1">
                <a:solidFill>
                  <a:srgbClr val="2F7200"/>
                </a:solidFill>
                <a:latin typeface="Times"/>
                <a:cs typeface="Times"/>
              </a:rPr>
              <a:t>System.out.println</a:t>
            </a:r>
            <a:r>
              <a:rPr lang="en-US" sz="2400" i="1" dirty="0">
                <a:solidFill>
                  <a:srgbClr val="2F7200"/>
                </a:solidFill>
                <a:latin typeface="Times"/>
                <a:cs typeface="Times"/>
              </a:rPr>
              <a:t>(</a:t>
            </a:r>
            <a:r>
              <a:rPr lang="en-US" sz="2400" i="1" dirty="0" err="1">
                <a:solidFill>
                  <a:srgbClr val="2F7200"/>
                </a:solidFill>
                <a:latin typeface="Times"/>
                <a:cs typeface="Times"/>
              </a:rPr>
              <a:t>s.getResourceName</a:t>
            </a:r>
            <a:r>
              <a:rPr lang="en-US" sz="2400" i="1" dirty="0">
                <a:solidFill>
                  <a:srgbClr val="2F7200"/>
                </a:solidFill>
                <a:latin typeface="Times"/>
                <a:cs typeface="Times"/>
              </a:rPr>
              <a:t>());</a:t>
            </a:r>
          </a:p>
          <a:p>
            <a:pPr marL="0" indent="0">
              <a:buNone/>
            </a:pPr>
            <a:r>
              <a:rPr lang="en-US" sz="2400" i="1" dirty="0">
                <a:solidFill>
                  <a:srgbClr val="2F7200"/>
                </a:solidFill>
                <a:latin typeface="Times"/>
                <a:cs typeface="Times"/>
              </a:rPr>
              <a:t>         	</a:t>
            </a:r>
            <a:r>
              <a:rPr lang="en-US" sz="2400" i="1" dirty="0" err="1">
                <a:solidFill>
                  <a:srgbClr val="2F7200"/>
                </a:solidFill>
                <a:latin typeface="Times"/>
                <a:cs typeface="Times"/>
              </a:rPr>
              <a:t>System.out.println</a:t>
            </a:r>
            <a:r>
              <a:rPr lang="en-US" sz="2400" i="1" dirty="0">
                <a:solidFill>
                  <a:srgbClr val="2F7200"/>
                </a:solidFill>
                <a:latin typeface="Times"/>
                <a:cs typeface="Times"/>
              </a:rPr>
              <a:t>(</a:t>
            </a:r>
            <a:r>
              <a:rPr lang="en-US" sz="2400" i="1" dirty="0" err="1">
                <a:solidFill>
                  <a:srgbClr val="2F7200"/>
                </a:solidFill>
                <a:latin typeface="Times"/>
                <a:cs typeface="Times"/>
              </a:rPr>
              <a:t>s.getValueSetName</a:t>
            </a:r>
            <a:r>
              <a:rPr lang="en-US" sz="2400" i="1" dirty="0">
                <a:solidFill>
                  <a:srgbClr val="2F7200"/>
                </a:solidFill>
                <a:latin typeface="Times"/>
                <a:cs typeface="Times"/>
              </a:rPr>
              <a:t>());</a:t>
            </a:r>
          </a:p>
          <a:p>
            <a:pPr marL="0" indent="0">
              <a:buNone/>
            </a:pPr>
            <a:r>
              <a:rPr lang="en-US" sz="2400" i="1" dirty="0">
                <a:solidFill>
                  <a:srgbClr val="2F7200"/>
                </a:solidFill>
                <a:latin typeface="Times"/>
                <a:cs typeface="Times"/>
              </a:rPr>
              <a:t>            	</a:t>
            </a:r>
            <a:r>
              <a:rPr lang="en-US" sz="2400" i="1" dirty="0" err="1">
                <a:solidFill>
                  <a:srgbClr val="2F7200"/>
                </a:solidFill>
                <a:latin typeface="Times"/>
                <a:cs typeface="Times"/>
              </a:rPr>
              <a:t>System.out.println</a:t>
            </a:r>
            <a:r>
              <a:rPr lang="en-US" sz="2400" i="1" dirty="0">
                <a:solidFill>
                  <a:srgbClr val="2F7200"/>
                </a:solidFill>
                <a:latin typeface="Times"/>
                <a:cs typeface="Times"/>
              </a:rPr>
              <a:t>(</a:t>
            </a:r>
            <a:r>
              <a:rPr lang="en-US" sz="2400" i="1" dirty="0" err="1">
                <a:solidFill>
                  <a:srgbClr val="2F7200"/>
                </a:solidFill>
                <a:latin typeface="Times"/>
                <a:cs typeface="Times"/>
              </a:rPr>
              <a:t>s.getHref</a:t>
            </a:r>
            <a:r>
              <a:rPr lang="en-US" sz="2400" i="1" dirty="0">
                <a:solidFill>
                  <a:srgbClr val="2F7200"/>
                </a:solidFill>
                <a:latin typeface="Times"/>
                <a:cs typeface="Times"/>
              </a:rPr>
              <a:t>());</a:t>
            </a:r>
          </a:p>
          <a:p>
            <a:pPr marL="0" indent="0">
              <a:buNone/>
            </a:pPr>
            <a:r>
              <a:rPr lang="en-US" sz="2400" i="1" dirty="0">
                <a:solidFill>
                  <a:srgbClr val="2F7200"/>
                </a:solidFill>
                <a:latin typeface="Times"/>
                <a:cs typeface="Times"/>
              </a:rPr>
              <a:t>            }</a:t>
            </a:r>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142</a:t>
            </a:fld>
            <a:endParaRPr lang="en-US"/>
          </a:p>
        </p:txBody>
      </p:sp>
    </p:spTree>
    <p:extLst>
      <p:ext uri="{BB962C8B-B14F-4D97-AF65-F5344CB8AC3E}">
        <p14:creationId xmlns:p14="http://schemas.microsoft.com/office/powerpoint/2010/main" val="1875277410"/>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a:t>
            </a:r>
            <a:br>
              <a:rPr lang="en-US" dirty="0"/>
            </a:br>
            <a:r>
              <a:rPr lang="en-US" sz="2800" dirty="0">
                <a:solidFill>
                  <a:srgbClr val="FF0000"/>
                </a:solidFill>
              </a:rPr>
              <a:t>Java</a:t>
            </a:r>
            <a:endParaRPr lang="en-US" sz="2800" dirty="0"/>
          </a:p>
        </p:txBody>
      </p:sp>
      <p:sp>
        <p:nvSpPr>
          <p:cNvPr id="3" name="Content Placeholder 2"/>
          <p:cNvSpPr>
            <a:spLocks noGrp="1"/>
          </p:cNvSpPr>
          <p:nvPr>
            <p:ph idx="1"/>
          </p:nvPr>
        </p:nvSpPr>
        <p:spPr/>
        <p:txBody>
          <a:bodyPr/>
          <a:lstStyle/>
          <a:p>
            <a:pPr marL="0" indent="0">
              <a:buNone/>
            </a:pPr>
            <a:r>
              <a:rPr lang="en-US" dirty="0" smtClean="0"/>
              <a:t>And disconnect:</a:t>
            </a:r>
          </a:p>
          <a:p>
            <a:pPr marL="0" indent="0">
              <a:buNone/>
            </a:pPr>
            <a:r>
              <a:rPr lang="en-US" i="1" dirty="0">
                <a:solidFill>
                  <a:srgbClr val="2F7200"/>
                </a:solidFill>
                <a:latin typeface="Times"/>
                <a:cs typeface="Times"/>
              </a:rPr>
              <a:t>connection.disconnect();</a:t>
            </a:r>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143</a:t>
            </a:fld>
            <a:endParaRPr lang="en-US"/>
          </a:p>
        </p:txBody>
      </p:sp>
    </p:spTree>
    <p:extLst>
      <p:ext uri="{BB962C8B-B14F-4D97-AF65-F5344CB8AC3E}">
        <p14:creationId xmlns:p14="http://schemas.microsoft.com/office/powerpoint/2010/main" val="1807715820"/>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a:t>
            </a:r>
            <a:br>
              <a:rPr lang="en-US" dirty="0"/>
            </a:br>
            <a:r>
              <a:rPr lang="en-US" sz="2800" dirty="0">
                <a:solidFill>
                  <a:srgbClr val="FF0000"/>
                </a:solidFill>
              </a:rPr>
              <a:t>Java</a:t>
            </a:r>
            <a:endParaRPr lang="en-US" dirty="0"/>
          </a:p>
        </p:txBody>
      </p:sp>
      <p:sp>
        <p:nvSpPr>
          <p:cNvPr id="3" name="Content Placeholder 2"/>
          <p:cNvSpPr>
            <a:spLocks noGrp="1"/>
          </p:cNvSpPr>
          <p:nvPr>
            <p:ph idx="1"/>
          </p:nvPr>
        </p:nvSpPr>
        <p:spPr/>
        <p:txBody>
          <a:bodyPr/>
          <a:lstStyle/>
          <a:p>
            <a:pPr marL="0" indent="0">
              <a:buNone/>
            </a:pPr>
            <a:r>
              <a:rPr lang="en-US" dirty="0" smtClean="0"/>
              <a:t>Create a main method and run one of the methods:</a:t>
            </a:r>
          </a:p>
          <a:p>
            <a:pPr marL="0" indent="0">
              <a:buNone/>
            </a:pPr>
            <a:r>
              <a:rPr lang="en-US" sz="2400" i="1" dirty="0">
                <a:solidFill>
                  <a:srgbClr val="008000"/>
                </a:solidFill>
                <a:latin typeface="Times"/>
                <a:cs typeface="Times"/>
              </a:rPr>
              <a:t>public static void main(String[] </a:t>
            </a:r>
            <a:r>
              <a:rPr lang="en-US" sz="2400" i="1" dirty="0" err="1">
                <a:solidFill>
                  <a:srgbClr val="008000"/>
                </a:solidFill>
                <a:latin typeface="Times"/>
                <a:cs typeface="Times"/>
              </a:rPr>
              <a:t>args</a:t>
            </a:r>
            <a:r>
              <a:rPr lang="en-US" sz="2400" i="1" dirty="0">
                <a:solidFill>
                  <a:srgbClr val="008000"/>
                </a:solidFill>
                <a:latin typeface="Times"/>
                <a:cs typeface="Times"/>
              </a:rPr>
              <a:t>){</a:t>
            </a:r>
          </a:p>
          <a:p>
            <a:pPr marL="0" indent="0">
              <a:buNone/>
            </a:pPr>
            <a:r>
              <a:rPr lang="en-US" sz="2400" i="1" dirty="0">
                <a:solidFill>
                  <a:srgbClr val="008000"/>
                </a:solidFill>
                <a:latin typeface="Times"/>
                <a:cs typeface="Times"/>
              </a:rPr>
              <a:t>	new </a:t>
            </a:r>
            <a:r>
              <a:rPr lang="en-US" sz="2400" i="1" dirty="0" err="1">
                <a:solidFill>
                  <a:srgbClr val="008000"/>
                </a:solidFill>
                <a:latin typeface="Times"/>
                <a:cs typeface="Times"/>
              </a:rPr>
              <a:t>ValueSetClient</a:t>
            </a:r>
            <a:r>
              <a:rPr lang="en-US" sz="2400" i="1" dirty="0">
                <a:solidFill>
                  <a:srgbClr val="008000"/>
                </a:solidFill>
                <a:latin typeface="Times"/>
                <a:cs typeface="Times"/>
              </a:rPr>
              <a:t>().</a:t>
            </a:r>
            <a:r>
              <a:rPr lang="en-US" sz="2400" i="1" dirty="0" err="1">
                <a:solidFill>
                  <a:srgbClr val="008000"/>
                </a:solidFill>
                <a:latin typeface="Times"/>
                <a:cs typeface="Times"/>
              </a:rPr>
              <a:t>getValueSet</a:t>
            </a:r>
            <a:r>
              <a:rPr lang="en-US" sz="2400" i="1" dirty="0">
                <a:solidFill>
                  <a:srgbClr val="008000"/>
                </a:solidFill>
                <a:latin typeface="Times"/>
                <a:cs typeface="Times"/>
              </a:rPr>
              <a:t>();</a:t>
            </a:r>
          </a:p>
          <a:p>
            <a:pPr marL="0" indent="0">
              <a:buNone/>
            </a:pPr>
            <a:r>
              <a:rPr lang="en-US" sz="2400" i="1" dirty="0">
                <a:solidFill>
                  <a:srgbClr val="008000"/>
                </a:solidFill>
                <a:latin typeface="Times"/>
                <a:cs typeface="Times"/>
              </a:rPr>
              <a:t>}</a:t>
            </a:r>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144</a:t>
            </a:fld>
            <a:endParaRPr lang="en-US"/>
          </a:p>
        </p:txBody>
      </p:sp>
    </p:spTree>
    <p:extLst>
      <p:ext uri="{BB962C8B-B14F-4D97-AF65-F5344CB8AC3E}">
        <p14:creationId xmlns:p14="http://schemas.microsoft.com/office/powerpoint/2010/main" val="483858001"/>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a:t>
            </a:r>
            <a:br>
              <a:rPr lang="en-US" dirty="0"/>
            </a:br>
            <a:r>
              <a:rPr lang="en-US" sz="2800" dirty="0">
                <a:solidFill>
                  <a:srgbClr val="FF0000"/>
                </a:solidFill>
              </a:rPr>
              <a:t>Java</a:t>
            </a:r>
            <a:endParaRPr lang="en-US" sz="2800" dirty="0"/>
          </a:p>
        </p:txBody>
      </p:sp>
      <p:sp>
        <p:nvSpPr>
          <p:cNvPr id="3" name="Content Placeholder 2"/>
          <p:cNvSpPr>
            <a:spLocks noGrp="1"/>
          </p:cNvSpPr>
          <p:nvPr>
            <p:ph idx="1"/>
          </p:nvPr>
        </p:nvSpPr>
        <p:spPr/>
        <p:txBody>
          <a:bodyPr/>
          <a:lstStyle/>
          <a:p>
            <a:pPr marL="0" indent="0">
              <a:buNone/>
            </a:pPr>
            <a:r>
              <a:rPr lang="en-US" dirty="0" smtClean="0"/>
              <a:t>Simple REST clients can be duplicated in any number of implementation environments.   </a:t>
            </a:r>
          </a:p>
          <a:p>
            <a:pPr marL="0" indent="0">
              <a:buNone/>
            </a:pPr>
            <a:r>
              <a:rPr lang="en-US" dirty="0" smtClean="0"/>
              <a:t>See details of more Java, Python, Scala and Unix based curl command implementations here:</a:t>
            </a:r>
          </a:p>
          <a:p>
            <a:pPr marL="0" indent="0">
              <a:buNone/>
            </a:pPr>
            <a:r>
              <a:rPr lang="en-US" dirty="0">
                <a:hlinkClick r:id="rId2"/>
              </a:rPr>
              <a:t>http://informatics.mayo.edu/CTS2_V3/index.php/</a:t>
            </a:r>
            <a:r>
              <a:rPr lang="en-US" dirty="0" smtClean="0">
                <a:hlinkClick r:id="rId2"/>
              </a:rPr>
              <a:t>Value_Set_REST_API_and_Implementation_Examples</a:t>
            </a:r>
            <a:endParaRPr lang="en-US" dirty="0" smtClean="0"/>
          </a:p>
          <a:p>
            <a:pPr marL="0" indent="0">
              <a:buNone/>
            </a:pP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145</a:t>
            </a:fld>
            <a:endParaRPr lang="en-US"/>
          </a:p>
        </p:txBody>
      </p:sp>
    </p:spTree>
    <p:extLst>
      <p:ext uri="{BB962C8B-B14F-4D97-AF65-F5344CB8AC3E}">
        <p14:creationId xmlns:p14="http://schemas.microsoft.com/office/powerpoint/2010/main" val="3835308563"/>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971800"/>
            <a:ext cx="7772400" cy="1362075"/>
          </a:xfrm>
        </p:spPr>
        <p:txBody>
          <a:bodyPr/>
          <a:lstStyle/>
          <a:p>
            <a:r>
              <a:rPr lang="en-US" dirty="0" smtClean="0"/>
              <a:t>CTS2 Plugin Tutorial Overview</a:t>
            </a:r>
            <a:endParaRPr lang="en-US" dirty="0"/>
          </a:p>
        </p:txBody>
      </p:sp>
      <p:sp>
        <p:nvSpPr>
          <p:cNvPr id="4" name="Text Placeholder 3"/>
          <p:cNvSpPr>
            <a:spLocks noGrp="1"/>
          </p:cNvSpPr>
          <p:nvPr>
            <p:ph type="body" idx="1"/>
          </p:nvPr>
        </p:nvSpPr>
        <p:spPr/>
        <p:txBody>
          <a:bodyPr/>
          <a:lstStyle/>
          <a:p>
            <a:endParaRPr lang="en-US"/>
          </a:p>
        </p:txBody>
      </p:sp>
      <p:sp>
        <p:nvSpPr>
          <p:cNvPr id="3" name="Slide Number Placeholder 2"/>
          <p:cNvSpPr>
            <a:spLocks noGrp="1"/>
          </p:cNvSpPr>
          <p:nvPr>
            <p:ph type="sldNum" sz="quarter" idx="11"/>
          </p:nvPr>
        </p:nvSpPr>
        <p:spPr/>
        <p:txBody>
          <a:bodyPr/>
          <a:lstStyle/>
          <a:p>
            <a:pPr>
              <a:defRPr/>
            </a:pPr>
            <a:fld id="{0010B7DB-9CAC-B345-9B29-C75B59BEA701}" type="slidenum">
              <a:rPr lang="en-US" smtClean="0"/>
              <a:pPr>
                <a:defRPr/>
              </a:pPr>
              <a:t>146</a:t>
            </a:fld>
            <a:endParaRPr lang="en-US"/>
          </a:p>
        </p:txBody>
      </p:sp>
    </p:spTree>
    <p:extLst>
      <p:ext uri="{BB962C8B-B14F-4D97-AF65-F5344CB8AC3E}">
        <p14:creationId xmlns:p14="http://schemas.microsoft.com/office/powerpoint/2010/main" val="2797522942"/>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pPr eaLnBrk="1" hangingPunct="1"/>
            <a:r>
              <a:rPr lang="en-AU" sz="3600" dirty="0">
                <a:latin typeface="Arial" charset="0"/>
              </a:rPr>
              <a:t>CTS2 </a:t>
            </a:r>
            <a:r>
              <a:rPr lang="en-AU" sz="3600" dirty="0" smtClean="0">
                <a:latin typeface="Arial" charset="0"/>
              </a:rPr>
              <a:t>Development Framework</a:t>
            </a:r>
            <a:r>
              <a:rPr lang="en-AU" sz="3600" dirty="0">
                <a:latin typeface="Arial" charset="0"/>
              </a:rPr>
              <a:t/>
            </a:r>
            <a:br>
              <a:rPr lang="en-AU" sz="3600" dirty="0">
                <a:latin typeface="Arial" charset="0"/>
              </a:rPr>
            </a:br>
            <a:r>
              <a:rPr lang="en-US" sz="2800" dirty="0" smtClean="0">
                <a:solidFill>
                  <a:srgbClr val="FF0000"/>
                </a:solidFill>
                <a:latin typeface="Arial" charset="0"/>
              </a:rPr>
              <a:t>Providing a Toolset</a:t>
            </a:r>
            <a:endParaRPr lang="en-US" sz="2800" dirty="0">
              <a:solidFill>
                <a:srgbClr val="FF0000"/>
              </a:solidFill>
              <a:latin typeface="Arial" charset="0"/>
            </a:endParaRPr>
          </a:p>
        </p:txBody>
      </p:sp>
      <p:sp>
        <p:nvSpPr>
          <p:cNvPr id="45058" name="Content Placeholder 2"/>
          <p:cNvSpPr>
            <a:spLocks noGrp="1"/>
          </p:cNvSpPr>
          <p:nvPr>
            <p:ph idx="1"/>
          </p:nvPr>
        </p:nvSpPr>
        <p:spPr/>
        <p:txBody>
          <a:bodyPr/>
          <a:lstStyle/>
          <a:p>
            <a:pPr eaLnBrk="1" hangingPunct="1"/>
            <a:r>
              <a:rPr lang="en-US" dirty="0">
                <a:latin typeface="Arial" charset="0"/>
              </a:rPr>
              <a:t>REST HTTP URL bindings</a:t>
            </a:r>
          </a:p>
          <a:p>
            <a:pPr eaLnBrk="1" hangingPunct="1"/>
            <a:r>
              <a:rPr lang="en-US" dirty="0" smtClean="0">
                <a:latin typeface="Arial" charset="0"/>
              </a:rPr>
              <a:t>CTS2 </a:t>
            </a:r>
            <a:r>
              <a:rPr lang="en-US" dirty="0">
                <a:latin typeface="Arial" charset="0"/>
              </a:rPr>
              <a:t>model as Java Beans</a:t>
            </a:r>
          </a:p>
          <a:p>
            <a:pPr eaLnBrk="1" hangingPunct="1"/>
            <a:r>
              <a:rPr lang="en-US" dirty="0">
                <a:latin typeface="Arial" charset="0"/>
              </a:rPr>
              <a:t>Various Builder pattern query building objects</a:t>
            </a:r>
          </a:p>
          <a:p>
            <a:pPr eaLnBrk="1" hangingPunct="1"/>
            <a:r>
              <a:rPr lang="en-US" dirty="0" smtClean="0">
                <a:latin typeface="Arial" charset="0"/>
              </a:rPr>
              <a:t>CTS2 </a:t>
            </a:r>
            <a:r>
              <a:rPr lang="en-US" dirty="0">
                <a:latin typeface="Arial" charset="0"/>
              </a:rPr>
              <a:t>REST client</a:t>
            </a:r>
          </a:p>
          <a:p>
            <a:pPr lvl="1" eaLnBrk="1" hangingPunct="1"/>
            <a:r>
              <a:rPr lang="en-US" dirty="0">
                <a:latin typeface="Arial" charset="0"/>
              </a:rPr>
              <a:t>Manages JSON and XML parsing and Marshaling of either into CTS2 </a:t>
            </a:r>
            <a:r>
              <a:rPr lang="en-US" dirty="0" smtClean="0">
                <a:latin typeface="Arial" charset="0"/>
              </a:rPr>
              <a:t>model </a:t>
            </a:r>
            <a:r>
              <a:rPr lang="en-US" dirty="0">
                <a:latin typeface="Arial" charset="0"/>
              </a:rPr>
              <a:t>objects</a:t>
            </a:r>
          </a:p>
          <a:p>
            <a:pPr eaLnBrk="1" hangingPunct="1"/>
            <a:r>
              <a:rPr lang="en-US" dirty="0">
                <a:latin typeface="Arial" charset="0"/>
              </a:rPr>
              <a:t>Plugin admin structure </a:t>
            </a:r>
          </a:p>
          <a:p>
            <a:pPr lvl="1"/>
            <a:r>
              <a:rPr lang="en-US" dirty="0">
                <a:latin typeface="Arial" charset="0"/>
              </a:rPr>
              <a:t>A quick start on your own </a:t>
            </a:r>
            <a:r>
              <a:rPr lang="en-US" dirty="0" smtClean="0">
                <a:latin typeface="Arial" charset="0"/>
              </a:rPr>
              <a:t>service</a:t>
            </a:r>
            <a:endParaRPr lang="en-US" dirty="0">
              <a:latin typeface="Arial" charset="0"/>
            </a:endParaRPr>
          </a:p>
        </p:txBody>
      </p:sp>
      <p:sp>
        <p:nvSpPr>
          <p:cNvPr id="2" name="Slide Number Placeholder 1"/>
          <p:cNvSpPr>
            <a:spLocks noGrp="1"/>
          </p:cNvSpPr>
          <p:nvPr>
            <p:ph type="sldNum" sz="quarter" idx="11"/>
          </p:nvPr>
        </p:nvSpPr>
        <p:spPr/>
        <p:txBody>
          <a:bodyPr/>
          <a:lstStyle/>
          <a:p>
            <a:pPr>
              <a:defRPr/>
            </a:pPr>
            <a:fld id="{46C1AD1C-14FA-124C-BDE5-9A4F7356B2F5}" type="slidenum">
              <a:rPr lang="en-US" smtClean="0"/>
              <a:pPr>
                <a:defRPr/>
              </a:pPr>
              <a:t>147</a:t>
            </a:fld>
            <a:endParaRPr lang="en-US"/>
          </a:p>
        </p:txBody>
      </p:sp>
    </p:spTree>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3505200"/>
            <a:ext cx="7772400" cy="1362075"/>
          </a:xfrm>
        </p:spPr>
        <p:txBody>
          <a:bodyPr/>
          <a:lstStyle/>
          <a:p>
            <a:r>
              <a:rPr lang="en-US" dirty="0" smtClean="0"/>
              <a:t>CTS2 Implementation</a:t>
            </a:r>
            <a:br>
              <a:rPr lang="en-US" dirty="0" smtClean="0"/>
            </a:br>
            <a:endParaRPr lang="en-US" sz="2800" dirty="0">
              <a:solidFill>
                <a:srgbClr val="FF0000"/>
              </a:solidFill>
            </a:endParaRPr>
          </a:p>
        </p:txBody>
      </p:sp>
      <p:sp>
        <p:nvSpPr>
          <p:cNvPr id="5" name="Text Placeholder 4"/>
          <p:cNvSpPr>
            <a:spLocks noGrp="1"/>
          </p:cNvSpPr>
          <p:nvPr>
            <p:ph type="body" idx="1"/>
          </p:nvPr>
        </p:nvSpPr>
        <p:spPr/>
        <p:txBody>
          <a:bodyPr/>
          <a:lstStyle/>
          <a:p>
            <a:r>
              <a:rPr lang="en-US" sz="2800" b="1" dirty="0" smtClean="0">
                <a:solidFill>
                  <a:srgbClr val="FF0000"/>
                </a:solidFill>
              </a:rPr>
              <a:t>SERVICE PLUGIN TUTORIAL</a:t>
            </a:r>
            <a:endParaRPr lang="en-US" sz="2800" b="1" dirty="0"/>
          </a:p>
        </p:txBody>
      </p:sp>
      <p:sp>
        <p:nvSpPr>
          <p:cNvPr id="2" name="Slide Number Placeholder 1"/>
          <p:cNvSpPr>
            <a:spLocks noGrp="1"/>
          </p:cNvSpPr>
          <p:nvPr>
            <p:ph type="sldNum" sz="quarter" idx="11"/>
          </p:nvPr>
        </p:nvSpPr>
        <p:spPr/>
        <p:txBody>
          <a:bodyPr/>
          <a:lstStyle/>
          <a:p>
            <a:pPr>
              <a:defRPr/>
            </a:pPr>
            <a:fld id="{0010B7DB-9CAC-B345-9B29-C75B59BEA701}" type="slidenum">
              <a:rPr lang="en-US" smtClean="0"/>
              <a:pPr>
                <a:defRPr/>
              </a:pPr>
              <a:t>148</a:t>
            </a:fld>
            <a:endParaRPr lang="en-US"/>
          </a:p>
        </p:txBody>
      </p:sp>
    </p:spTree>
    <p:extLst>
      <p:ext uri="{BB962C8B-B14F-4D97-AF65-F5344CB8AC3E}">
        <p14:creationId xmlns:p14="http://schemas.microsoft.com/office/powerpoint/2010/main" val="2559115030"/>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a:xfrm>
            <a:off x="685800" y="-26988"/>
            <a:ext cx="7826375" cy="1371601"/>
          </a:xfrm>
        </p:spPr>
        <p:txBody>
          <a:bodyPr/>
          <a:lstStyle/>
          <a:p>
            <a:pPr eaLnBrk="1" hangingPunct="1"/>
            <a:r>
              <a:rPr lang="en-US" sz="3600" dirty="0" smtClean="0">
                <a:latin typeface="Arial" charset="0"/>
              </a:rPr>
              <a:t>CTS2 Plugins</a:t>
            </a:r>
            <a:r>
              <a:rPr lang="en-US" dirty="0">
                <a:latin typeface="Arial" charset="0"/>
              </a:rPr>
              <a:t/>
            </a:r>
            <a:br>
              <a:rPr lang="en-US" dirty="0">
                <a:latin typeface="Arial" charset="0"/>
              </a:rPr>
            </a:br>
            <a:r>
              <a:rPr lang="en-AU" sz="2600" dirty="0">
                <a:solidFill>
                  <a:srgbClr val="FF0000"/>
                </a:solidFill>
                <a:latin typeface="Arial" charset="0"/>
              </a:rPr>
              <a:t>How </a:t>
            </a:r>
            <a:r>
              <a:rPr lang="en-AU" sz="2600" dirty="0" smtClean="0">
                <a:solidFill>
                  <a:srgbClr val="FF0000"/>
                </a:solidFill>
                <a:latin typeface="Arial" charset="0"/>
              </a:rPr>
              <a:t>are Development Framework Plugins Used</a:t>
            </a:r>
            <a:r>
              <a:rPr lang="en-AU" sz="2600" dirty="0">
                <a:solidFill>
                  <a:srgbClr val="FF0000"/>
                </a:solidFill>
                <a:latin typeface="Arial" charset="0"/>
              </a:rPr>
              <a:t>?</a:t>
            </a:r>
            <a:endParaRPr lang="en-US" sz="2600" dirty="0">
              <a:solidFill>
                <a:srgbClr val="FF0000"/>
              </a:solidFill>
              <a:latin typeface="Arial" charset="0"/>
            </a:endParaRPr>
          </a:p>
        </p:txBody>
      </p:sp>
      <p:sp>
        <p:nvSpPr>
          <p:cNvPr id="31746" name="Content Placeholder 2"/>
          <p:cNvSpPr>
            <a:spLocks noGrp="1"/>
          </p:cNvSpPr>
          <p:nvPr>
            <p:ph idx="1"/>
          </p:nvPr>
        </p:nvSpPr>
        <p:spPr/>
        <p:txBody>
          <a:bodyPr/>
          <a:lstStyle/>
          <a:p>
            <a:pPr marL="0" indent="0" eaLnBrk="1" hangingPunct="1">
              <a:buFont typeface="Arial" charset="0"/>
              <a:buNone/>
              <a:defRPr/>
            </a:pPr>
            <a:r>
              <a:rPr lang="en-AU" dirty="0" smtClean="0">
                <a:latin typeface="Arial" charset="0"/>
              </a:rPr>
              <a:t>A plugin can be used to add a service to the CTS2 Development Framework base.  </a:t>
            </a:r>
            <a:endParaRPr lang="en-AU" dirty="0">
              <a:latin typeface="Arial" charset="0"/>
            </a:endParaRPr>
          </a:p>
          <a:p>
            <a:pPr eaLnBrk="1" hangingPunct="1">
              <a:defRPr/>
            </a:pPr>
            <a:r>
              <a:rPr lang="en-AU" dirty="0" smtClean="0">
                <a:latin typeface="Arial" charset="0"/>
              </a:rPr>
              <a:t>Given a source terminology with it’s own data model and corresponding database schema</a:t>
            </a:r>
          </a:p>
          <a:p>
            <a:pPr eaLnBrk="1" hangingPunct="1">
              <a:defRPr/>
            </a:pPr>
            <a:r>
              <a:rPr lang="en-AU" dirty="0" smtClean="0">
                <a:latin typeface="Arial" charset="0"/>
              </a:rPr>
              <a:t>Map it into a set of CTS2 Model Objects and attach it to the framework where it can be served up in CTS2 REST</a:t>
            </a:r>
            <a:endParaRPr lang="en-AU" dirty="0">
              <a:latin typeface="Arial" charset="0"/>
            </a:endParaRPr>
          </a:p>
          <a:p>
            <a:pPr eaLnBrk="1" hangingPunct="1">
              <a:defRPr/>
            </a:pPr>
            <a:endParaRPr lang="en-US" dirty="0">
              <a:latin typeface="Arial" charset="0"/>
            </a:endParaRPr>
          </a:p>
        </p:txBody>
      </p:sp>
      <p:sp>
        <p:nvSpPr>
          <p:cNvPr id="2" name="Slide Number Placeholder 1"/>
          <p:cNvSpPr>
            <a:spLocks noGrp="1"/>
          </p:cNvSpPr>
          <p:nvPr>
            <p:ph type="sldNum" sz="quarter" idx="11"/>
          </p:nvPr>
        </p:nvSpPr>
        <p:spPr/>
        <p:txBody>
          <a:bodyPr/>
          <a:lstStyle/>
          <a:p>
            <a:pPr>
              <a:defRPr/>
            </a:pPr>
            <a:fld id="{46C1AD1C-14FA-124C-BDE5-9A4F7356B2F5}" type="slidenum">
              <a:rPr lang="en-US" smtClean="0"/>
              <a:pPr>
                <a:defRPr/>
              </a:pPr>
              <a:t>149</a:t>
            </a:fld>
            <a:endParaRPr lang="en-US"/>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3276600"/>
            <a:ext cx="7772400" cy="1362075"/>
          </a:xfrm>
        </p:spPr>
        <p:txBody>
          <a:bodyPr/>
          <a:lstStyle/>
          <a:p>
            <a:r>
              <a:rPr lang="en-US" sz="2800" dirty="0" smtClean="0">
                <a:solidFill>
                  <a:srgbClr val="FF0000"/>
                </a:solidFill>
              </a:rPr>
              <a:t/>
            </a:r>
            <a:br>
              <a:rPr lang="en-US" sz="2800" dirty="0" smtClean="0">
                <a:solidFill>
                  <a:srgbClr val="FF0000"/>
                </a:solidFill>
              </a:rPr>
            </a:br>
            <a:r>
              <a:rPr lang="en-US" dirty="0"/>
              <a:t>CTS2 </a:t>
            </a:r>
            <a:r>
              <a:rPr lang="en-US" dirty="0" smtClean="0"/>
              <a:t>Implementation</a:t>
            </a:r>
            <a:br>
              <a:rPr lang="en-US" dirty="0" smtClean="0"/>
            </a:br>
            <a:r>
              <a:rPr lang="en-US" sz="2800" dirty="0" smtClean="0">
                <a:solidFill>
                  <a:srgbClr val="FF0000"/>
                </a:solidFill>
              </a:rPr>
              <a:t>PLANNING </a:t>
            </a:r>
            <a:r>
              <a:rPr lang="en-US" sz="2800" dirty="0">
                <a:solidFill>
                  <a:srgbClr val="FF0000"/>
                </a:solidFill>
              </a:rPr>
              <a:t>AN IMPLEMENTATION</a:t>
            </a:r>
            <a:r>
              <a:rPr lang="en-US" sz="2800" dirty="0"/>
              <a:t/>
            </a:r>
            <a:br>
              <a:rPr lang="en-US" sz="2800" dirty="0"/>
            </a:br>
            <a:r>
              <a:rPr lang="en-US" dirty="0"/>
              <a:t/>
            </a:r>
            <a:br>
              <a:rPr lang="en-US" dirty="0"/>
            </a:br>
            <a:endParaRPr lang="en-US" dirty="0">
              <a:solidFill>
                <a:srgbClr val="FF0000"/>
              </a:solidFill>
            </a:endParaRPr>
          </a:p>
        </p:txBody>
      </p:sp>
      <p:sp>
        <p:nvSpPr>
          <p:cNvPr id="2" name="Slide Number Placeholder 1"/>
          <p:cNvSpPr>
            <a:spLocks noGrp="1"/>
          </p:cNvSpPr>
          <p:nvPr>
            <p:ph type="sldNum" sz="quarter" idx="11"/>
          </p:nvPr>
        </p:nvSpPr>
        <p:spPr/>
        <p:txBody>
          <a:bodyPr/>
          <a:lstStyle/>
          <a:p>
            <a:pPr>
              <a:defRPr/>
            </a:pPr>
            <a:fld id="{0010B7DB-9CAC-B345-9B29-C75B59BEA701}" type="slidenum">
              <a:rPr lang="en-US" smtClean="0"/>
              <a:pPr>
                <a:defRPr/>
              </a:pPr>
              <a:t>15</a:t>
            </a:fld>
            <a:endParaRPr lang="en-US"/>
          </a:p>
        </p:txBody>
      </p:sp>
    </p:spTree>
    <p:extLst>
      <p:ext uri="{BB962C8B-B14F-4D97-AF65-F5344CB8AC3E}">
        <p14:creationId xmlns:p14="http://schemas.microsoft.com/office/powerpoint/2010/main" val="307634254"/>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p:cNvSpPr>
            <a:spLocks noGrp="1"/>
          </p:cNvSpPr>
          <p:nvPr>
            <p:ph type="title"/>
          </p:nvPr>
        </p:nvSpPr>
        <p:spPr/>
        <p:txBody>
          <a:bodyPr/>
          <a:lstStyle/>
          <a:p>
            <a:r>
              <a:rPr lang="en-US" sz="3600" dirty="0">
                <a:latin typeface="Arial" charset="0"/>
              </a:rPr>
              <a:t>CTS2 plugins</a:t>
            </a:r>
            <a:br>
              <a:rPr lang="en-US" sz="3600" dirty="0">
                <a:latin typeface="Arial" charset="0"/>
              </a:rPr>
            </a:br>
            <a:r>
              <a:rPr lang="en-US" sz="2800" dirty="0">
                <a:solidFill>
                  <a:srgbClr val="FF0000"/>
                </a:solidFill>
                <a:latin typeface="Arial" charset="0"/>
              </a:rPr>
              <a:t>How are </a:t>
            </a:r>
            <a:r>
              <a:rPr lang="en-US" sz="2800" dirty="0" smtClean="0">
                <a:solidFill>
                  <a:srgbClr val="FF0000"/>
                </a:solidFill>
                <a:latin typeface="Arial" charset="0"/>
              </a:rPr>
              <a:t>Plugins </a:t>
            </a:r>
            <a:r>
              <a:rPr lang="en-US" sz="2800" dirty="0">
                <a:solidFill>
                  <a:srgbClr val="FF0000"/>
                </a:solidFill>
                <a:latin typeface="Arial" charset="0"/>
              </a:rPr>
              <a:t>U</a:t>
            </a:r>
            <a:r>
              <a:rPr lang="en-US" sz="2800" dirty="0" smtClean="0">
                <a:solidFill>
                  <a:srgbClr val="FF0000"/>
                </a:solidFill>
                <a:latin typeface="Arial" charset="0"/>
              </a:rPr>
              <a:t>sed</a:t>
            </a:r>
            <a:r>
              <a:rPr lang="en-US" sz="2800" dirty="0">
                <a:solidFill>
                  <a:srgbClr val="FF0000"/>
                </a:solidFill>
                <a:latin typeface="Arial" charset="0"/>
              </a:rPr>
              <a:t>?</a:t>
            </a:r>
          </a:p>
        </p:txBody>
      </p:sp>
      <p:sp>
        <p:nvSpPr>
          <p:cNvPr id="3" name="Content Placeholder 2"/>
          <p:cNvSpPr>
            <a:spLocks noGrp="1"/>
          </p:cNvSpPr>
          <p:nvPr>
            <p:ph idx="1"/>
          </p:nvPr>
        </p:nvSpPr>
        <p:spPr/>
        <p:txBody>
          <a:bodyPr/>
          <a:lstStyle/>
          <a:p>
            <a:pPr marL="0" indent="0">
              <a:buFont typeface="Arial" charset="0"/>
              <a:buNone/>
              <a:defRPr/>
            </a:pPr>
            <a:r>
              <a:rPr lang="en-AU" dirty="0" smtClean="0">
                <a:latin typeface="Arial" charset="0"/>
              </a:rPr>
              <a:t>How can a plugin be enabled within the CTS2 Development Framework?</a:t>
            </a:r>
            <a:endParaRPr lang="en-AU" dirty="0">
              <a:latin typeface="Arial" charset="0"/>
            </a:endParaRPr>
          </a:p>
          <a:p>
            <a:pPr>
              <a:defRPr/>
            </a:pPr>
            <a:r>
              <a:rPr lang="en-AU" dirty="0">
                <a:latin typeface="Arial" charset="0"/>
              </a:rPr>
              <a:t>Every </a:t>
            </a:r>
            <a:r>
              <a:rPr lang="en-US" dirty="0" smtClean="0">
                <a:latin typeface="Arial" charset="0"/>
              </a:rPr>
              <a:t>plugin must implement the </a:t>
            </a:r>
            <a:r>
              <a:rPr lang="en-US" dirty="0" err="1" smtClean="0">
                <a:latin typeface="Arial" charset="0"/>
              </a:rPr>
              <a:t>ServiceProvider</a:t>
            </a:r>
            <a:r>
              <a:rPr lang="en-US" dirty="0" smtClean="0">
                <a:latin typeface="Arial" charset="0"/>
              </a:rPr>
              <a:t> Interface*</a:t>
            </a:r>
          </a:p>
          <a:p>
            <a:pPr>
              <a:defRPr/>
            </a:pPr>
            <a:r>
              <a:rPr lang="en-US" dirty="0" smtClean="0"/>
              <a:t>The jarred plugin will be uploaded to the stand alone CTS2 Development Framework server.</a:t>
            </a:r>
            <a:endParaRPr lang="en-US" dirty="0"/>
          </a:p>
          <a:p>
            <a:pPr marL="0" indent="0">
              <a:buNone/>
              <a:defRPr/>
            </a:pPr>
            <a:endParaRPr lang="en-US" dirty="0" smtClean="0"/>
          </a:p>
          <a:p>
            <a:pPr marL="0" lvl="1" indent="0">
              <a:spcBef>
                <a:spcPts val="1500"/>
              </a:spcBef>
              <a:buClr>
                <a:schemeClr val="tx2"/>
              </a:buClr>
              <a:buNone/>
              <a:defRPr/>
            </a:pPr>
            <a:r>
              <a:rPr lang="en-US" sz="2400" dirty="0" smtClean="0">
                <a:latin typeface="Times New Roman"/>
                <a:cs typeface="Times New Roman"/>
              </a:rPr>
              <a:t>*edu.mayo.cts2</a:t>
            </a:r>
            <a:r>
              <a:rPr lang="en-US" sz="2400" dirty="0">
                <a:latin typeface="Times New Roman"/>
                <a:cs typeface="Times New Roman"/>
              </a:rPr>
              <a:t>.framework.service.provider.ServiceProvider</a:t>
            </a:r>
          </a:p>
          <a:p>
            <a:pPr marL="0" indent="0">
              <a:buNone/>
              <a:defRPr/>
            </a:pPr>
            <a:endParaRPr lang="en-US" dirty="0"/>
          </a:p>
        </p:txBody>
      </p:sp>
      <p:sp>
        <p:nvSpPr>
          <p:cNvPr id="2" name="Slide Number Placeholder 1"/>
          <p:cNvSpPr>
            <a:spLocks noGrp="1"/>
          </p:cNvSpPr>
          <p:nvPr>
            <p:ph type="sldNum" sz="quarter" idx="11"/>
          </p:nvPr>
        </p:nvSpPr>
        <p:spPr/>
        <p:txBody>
          <a:bodyPr/>
          <a:lstStyle/>
          <a:p>
            <a:pPr>
              <a:defRPr/>
            </a:pPr>
            <a:fld id="{46C1AD1C-14FA-124C-BDE5-9A4F7356B2F5}" type="slidenum">
              <a:rPr lang="en-US" smtClean="0"/>
              <a:pPr>
                <a:defRPr/>
              </a:pPr>
              <a:t>150</a:t>
            </a:fld>
            <a:endParaRPr lang="en-US"/>
          </a:p>
        </p:txBody>
      </p:sp>
    </p:spTree>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title"/>
          </p:nvPr>
        </p:nvSpPr>
        <p:spPr>
          <a:xfrm>
            <a:off x="533400" y="609600"/>
            <a:ext cx="8153400" cy="822325"/>
          </a:xfrm>
        </p:spPr>
        <p:txBody>
          <a:bodyPr/>
          <a:lstStyle/>
          <a:p>
            <a:r>
              <a:rPr lang="en-US" sz="3200" dirty="0">
                <a:latin typeface="Arial" charset="0"/>
              </a:rPr>
              <a:t>CTS2 </a:t>
            </a:r>
            <a:r>
              <a:rPr lang="en-US" sz="3200" dirty="0" smtClean="0">
                <a:latin typeface="Arial" charset="0"/>
              </a:rPr>
              <a:t>Development Framework </a:t>
            </a:r>
            <a:r>
              <a:rPr lang="en-US" sz="3200" dirty="0">
                <a:latin typeface="Arial" charset="0"/>
              </a:rPr>
              <a:t>Service Plugin </a:t>
            </a:r>
            <a:r>
              <a:rPr lang="en-US" sz="3200" dirty="0" smtClean="0">
                <a:latin typeface="Arial" charset="0"/>
              </a:rPr>
              <a:t>Example</a:t>
            </a:r>
            <a:br>
              <a:rPr lang="en-US" sz="3200" dirty="0" smtClean="0">
                <a:latin typeface="Arial" charset="0"/>
              </a:rPr>
            </a:br>
            <a:r>
              <a:rPr lang="en-US" sz="2800" dirty="0" smtClean="0">
                <a:solidFill>
                  <a:srgbClr val="FF0000"/>
                </a:solidFill>
              </a:rPr>
              <a:t>Requirements</a:t>
            </a:r>
            <a:endParaRPr lang="en-US" sz="2800" dirty="0">
              <a:solidFill>
                <a:srgbClr val="FF0000"/>
              </a:solidFill>
              <a:latin typeface="Arial" charset="0"/>
            </a:endParaRPr>
          </a:p>
        </p:txBody>
      </p:sp>
      <p:sp>
        <p:nvSpPr>
          <p:cNvPr id="3" name="Content Placeholder 2"/>
          <p:cNvSpPr>
            <a:spLocks noGrp="1"/>
          </p:cNvSpPr>
          <p:nvPr>
            <p:ph idx="1"/>
          </p:nvPr>
        </p:nvSpPr>
        <p:spPr/>
        <p:txBody>
          <a:bodyPr/>
          <a:lstStyle/>
          <a:p>
            <a:pPr>
              <a:defRPr/>
            </a:pPr>
            <a:r>
              <a:rPr lang="en-US" dirty="0" smtClean="0"/>
              <a:t>Maven</a:t>
            </a:r>
          </a:p>
          <a:p>
            <a:pPr>
              <a:defRPr/>
            </a:pPr>
            <a:r>
              <a:rPr lang="en-US" dirty="0" smtClean="0"/>
              <a:t>Eclipse with the Maven plugin</a:t>
            </a:r>
          </a:p>
          <a:p>
            <a:pPr>
              <a:defRPr/>
            </a:pPr>
            <a:r>
              <a:rPr lang="en-US" dirty="0" smtClean="0"/>
              <a:t>Example Code</a:t>
            </a:r>
          </a:p>
          <a:p>
            <a:pPr>
              <a:defRPr/>
            </a:pPr>
            <a:r>
              <a:rPr lang="en-US" dirty="0" smtClean="0"/>
              <a:t>Stand alone CTS2 Framework Server</a:t>
            </a:r>
          </a:p>
          <a:p>
            <a:pPr>
              <a:defRPr/>
            </a:pPr>
            <a:r>
              <a:rPr lang="en-US" dirty="0" smtClean="0"/>
              <a:t>MySQL loaded with small Gene Ontology database</a:t>
            </a:r>
            <a:endParaRPr lang="en-US" dirty="0"/>
          </a:p>
        </p:txBody>
      </p:sp>
      <p:sp>
        <p:nvSpPr>
          <p:cNvPr id="2" name="Slide Number Placeholder 1"/>
          <p:cNvSpPr>
            <a:spLocks noGrp="1"/>
          </p:cNvSpPr>
          <p:nvPr>
            <p:ph type="sldNum" sz="quarter" idx="11"/>
          </p:nvPr>
        </p:nvSpPr>
        <p:spPr/>
        <p:txBody>
          <a:bodyPr/>
          <a:lstStyle/>
          <a:p>
            <a:pPr>
              <a:defRPr/>
            </a:pPr>
            <a:fld id="{46C1AD1C-14FA-124C-BDE5-9A4F7356B2F5}" type="slidenum">
              <a:rPr lang="en-US" smtClean="0"/>
              <a:pPr>
                <a:defRPr/>
              </a:pPr>
              <a:t>151</a:t>
            </a:fld>
            <a:endParaRPr lang="en-US"/>
          </a:p>
        </p:txBody>
      </p:sp>
    </p:spTree>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a:xfrm>
            <a:off x="533400" y="609600"/>
            <a:ext cx="8153400" cy="822325"/>
          </a:xfrm>
        </p:spPr>
        <p:txBody>
          <a:bodyPr/>
          <a:lstStyle/>
          <a:p>
            <a:r>
              <a:rPr lang="en-US" sz="3200" dirty="0">
                <a:latin typeface="Arial" charset="0"/>
              </a:rPr>
              <a:t>CTS2 </a:t>
            </a:r>
            <a:r>
              <a:rPr lang="en-US" sz="3200" dirty="0" smtClean="0">
                <a:latin typeface="Arial" charset="0"/>
              </a:rPr>
              <a:t>Development Framework </a:t>
            </a:r>
            <a:r>
              <a:rPr lang="en-US" sz="3200" dirty="0">
                <a:latin typeface="Arial" charset="0"/>
              </a:rPr>
              <a:t>Service Plugin </a:t>
            </a:r>
            <a:r>
              <a:rPr lang="en-US" sz="3200" dirty="0" smtClean="0">
                <a:latin typeface="Arial" charset="0"/>
              </a:rPr>
              <a:t>Example</a:t>
            </a:r>
            <a:br>
              <a:rPr lang="en-US" sz="3200" dirty="0" smtClean="0">
                <a:latin typeface="Arial" charset="0"/>
              </a:rPr>
            </a:br>
            <a:r>
              <a:rPr lang="en-US" sz="2800" dirty="0">
                <a:solidFill>
                  <a:srgbClr val="FF0000"/>
                </a:solidFill>
              </a:rPr>
              <a:t>Goals for this part of </a:t>
            </a:r>
            <a:r>
              <a:rPr lang="en-US" sz="2800" dirty="0" smtClean="0">
                <a:solidFill>
                  <a:srgbClr val="FF0000"/>
                </a:solidFill>
              </a:rPr>
              <a:t>tutorial</a:t>
            </a:r>
            <a:endParaRPr lang="en-US" sz="2800" dirty="0">
              <a:solidFill>
                <a:srgbClr val="FF0000"/>
              </a:solidFill>
              <a:latin typeface="Arial" charset="0"/>
            </a:endParaRPr>
          </a:p>
        </p:txBody>
      </p:sp>
      <p:sp>
        <p:nvSpPr>
          <p:cNvPr id="3" name="Content Placeholder 2"/>
          <p:cNvSpPr>
            <a:spLocks noGrp="1"/>
          </p:cNvSpPr>
          <p:nvPr>
            <p:ph idx="1"/>
          </p:nvPr>
        </p:nvSpPr>
        <p:spPr/>
        <p:txBody>
          <a:bodyPr/>
          <a:lstStyle/>
          <a:p>
            <a:pPr>
              <a:defRPr/>
            </a:pPr>
            <a:r>
              <a:rPr lang="en-US" dirty="0" smtClean="0"/>
              <a:t>Connect to a database</a:t>
            </a:r>
          </a:p>
          <a:p>
            <a:pPr>
              <a:defRPr/>
            </a:pPr>
            <a:r>
              <a:rPr lang="en-US" dirty="0" smtClean="0"/>
              <a:t>Integrate 3</a:t>
            </a:r>
            <a:r>
              <a:rPr lang="en-US" baseline="30000" dirty="0" smtClean="0"/>
              <a:t>rd</a:t>
            </a:r>
            <a:r>
              <a:rPr lang="en-US" dirty="0" smtClean="0"/>
              <a:t> party software into the build</a:t>
            </a:r>
          </a:p>
          <a:p>
            <a:pPr>
              <a:defRPr/>
            </a:pPr>
            <a:r>
              <a:rPr lang="en-US" dirty="0" smtClean="0"/>
              <a:t>Map source data to a CTS2 model element</a:t>
            </a:r>
          </a:p>
          <a:p>
            <a:pPr>
              <a:defRPr/>
            </a:pPr>
            <a:r>
              <a:rPr lang="en-US" dirty="0" smtClean="0"/>
              <a:t>Get the standalone development framework service up and running</a:t>
            </a:r>
          </a:p>
          <a:p>
            <a:pPr>
              <a:defRPr/>
            </a:pPr>
            <a:r>
              <a:rPr lang="en-US" dirty="0" smtClean="0"/>
              <a:t>Integrate the plugin into the service</a:t>
            </a:r>
            <a:endParaRPr lang="en-US" dirty="0"/>
          </a:p>
        </p:txBody>
      </p:sp>
      <p:sp>
        <p:nvSpPr>
          <p:cNvPr id="2" name="Slide Number Placeholder 1"/>
          <p:cNvSpPr>
            <a:spLocks noGrp="1"/>
          </p:cNvSpPr>
          <p:nvPr>
            <p:ph type="sldNum" sz="quarter" idx="11"/>
          </p:nvPr>
        </p:nvSpPr>
        <p:spPr/>
        <p:txBody>
          <a:bodyPr/>
          <a:lstStyle/>
          <a:p>
            <a:pPr>
              <a:defRPr/>
            </a:pPr>
            <a:fld id="{46C1AD1C-14FA-124C-BDE5-9A4F7356B2F5}" type="slidenum">
              <a:rPr lang="en-US" smtClean="0"/>
              <a:pPr>
                <a:defRPr/>
              </a:pPr>
              <a:t>152</a:t>
            </a:fld>
            <a:endParaRPr lang="en-US"/>
          </a:p>
        </p:txBody>
      </p:sp>
    </p:spTree>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p:txBody>
          <a:bodyPr/>
          <a:lstStyle/>
          <a:p>
            <a:r>
              <a:rPr lang="en-US" dirty="0">
                <a:latin typeface="Arial" charset="0"/>
              </a:rPr>
              <a:t>Interactive </a:t>
            </a:r>
            <a:r>
              <a:rPr lang="en-US" dirty="0" smtClean="0">
                <a:latin typeface="Arial" charset="0"/>
              </a:rPr>
              <a:t>Demo</a:t>
            </a:r>
            <a:br>
              <a:rPr lang="en-US" dirty="0" smtClean="0">
                <a:latin typeface="Arial" charset="0"/>
              </a:rPr>
            </a:br>
            <a:r>
              <a:rPr lang="en-US" sz="2800" dirty="0" smtClean="0">
                <a:solidFill>
                  <a:srgbClr val="FF0000"/>
                </a:solidFill>
                <a:latin typeface="Arial" charset="0"/>
              </a:rPr>
              <a:t>Service </a:t>
            </a:r>
            <a:r>
              <a:rPr lang="en-US" sz="2800" dirty="0">
                <a:solidFill>
                  <a:srgbClr val="FF0000"/>
                </a:solidFill>
                <a:latin typeface="Arial" charset="0"/>
              </a:rPr>
              <a:t>Plugin</a:t>
            </a:r>
          </a:p>
        </p:txBody>
      </p:sp>
      <p:sp>
        <p:nvSpPr>
          <p:cNvPr id="64514" name="Content Placeholder 2"/>
          <p:cNvSpPr>
            <a:spLocks noGrp="1"/>
          </p:cNvSpPr>
          <p:nvPr>
            <p:ph idx="1"/>
          </p:nvPr>
        </p:nvSpPr>
        <p:spPr/>
        <p:txBody>
          <a:bodyPr/>
          <a:lstStyle/>
          <a:p>
            <a:pPr marL="0" indent="0">
              <a:buFont typeface="Arial" charset="0"/>
              <a:buNone/>
              <a:defRPr/>
            </a:pPr>
            <a:r>
              <a:rPr lang="en-US" sz="2800" dirty="0" smtClean="0">
                <a:latin typeface="Arial" charset="0"/>
              </a:rPr>
              <a:t>If you want to follow along, you should at this point have: </a:t>
            </a:r>
          </a:p>
          <a:p>
            <a:pPr>
              <a:defRPr/>
            </a:pPr>
            <a:r>
              <a:rPr lang="en-US" sz="2800" dirty="0" smtClean="0">
                <a:latin typeface="Arial" charset="0"/>
              </a:rPr>
              <a:t>Maven installed</a:t>
            </a:r>
          </a:p>
          <a:p>
            <a:pPr>
              <a:defRPr/>
            </a:pPr>
            <a:r>
              <a:rPr lang="en-US" sz="2800" dirty="0" smtClean="0">
                <a:latin typeface="Arial" charset="0"/>
              </a:rPr>
              <a:t>MySQL server started with the Gene Ontology loaded into a database named “</a:t>
            </a:r>
            <a:r>
              <a:rPr lang="en-US" sz="2800" dirty="0" err="1" smtClean="0">
                <a:latin typeface="Arial" charset="0"/>
              </a:rPr>
              <a:t>godata</a:t>
            </a:r>
            <a:r>
              <a:rPr lang="en-US" sz="2800" dirty="0" smtClean="0">
                <a:latin typeface="Arial" charset="0"/>
              </a:rPr>
              <a:t>”</a:t>
            </a:r>
          </a:p>
          <a:p>
            <a:pPr>
              <a:defRPr/>
            </a:pPr>
            <a:r>
              <a:rPr lang="en-US" sz="2800" dirty="0" smtClean="0">
                <a:latin typeface="Arial" charset="0"/>
              </a:rPr>
              <a:t>The example project pulled into Eclipse</a:t>
            </a:r>
          </a:p>
          <a:p>
            <a:pPr>
              <a:defRPr/>
            </a:pPr>
            <a:r>
              <a:rPr lang="en-US" sz="2800" dirty="0" smtClean="0">
                <a:latin typeface="Arial" charset="0"/>
              </a:rPr>
              <a:t>The code snippet folder available</a:t>
            </a:r>
          </a:p>
          <a:p>
            <a:pPr>
              <a:defRPr/>
            </a:pPr>
            <a:r>
              <a:rPr lang="en-US" sz="2800" dirty="0" smtClean="0">
                <a:latin typeface="Arial" charset="0"/>
              </a:rPr>
              <a:t>Initial clean and install of the maven build</a:t>
            </a:r>
          </a:p>
          <a:p>
            <a:pPr marL="0" indent="0">
              <a:buNone/>
              <a:defRPr/>
            </a:pPr>
            <a:r>
              <a:rPr lang="en-US" sz="2800" dirty="0">
                <a:latin typeface="Arial" charset="0"/>
              </a:rPr>
              <a:t>Instructions here: </a:t>
            </a:r>
            <a:r>
              <a:rPr lang="en-US" sz="1600" dirty="0">
                <a:latin typeface="Arial" charset="0"/>
                <a:hlinkClick r:id="rId2"/>
              </a:rPr>
              <a:t>https://github.com/hsbauer/cts2-example-service/archive/</a:t>
            </a:r>
            <a:r>
              <a:rPr lang="en-US" sz="1600" dirty="0" smtClean="0">
                <a:latin typeface="Arial" charset="0"/>
                <a:hlinkClick r:id="rId2"/>
              </a:rPr>
              <a:t>master.zip</a:t>
            </a:r>
            <a:endParaRPr lang="en-US" sz="1600" dirty="0" smtClean="0">
              <a:latin typeface="Arial" charset="0"/>
            </a:endParaRPr>
          </a:p>
          <a:p>
            <a:pPr marL="0" indent="0">
              <a:buFont typeface="Arial" charset="0"/>
              <a:buNone/>
              <a:defRPr/>
            </a:pPr>
            <a:endParaRPr lang="en-US" dirty="0" smtClean="0">
              <a:latin typeface="Arial" charset="0"/>
            </a:endParaRPr>
          </a:p>
          <a:p>
            <a:pPr>
              <a:defRPr/>
            </a:pPr>
            <a:endParaRPr lang="en-US" dirty="0">
              <a:latin typeface="Arial" charset="0"/>
            </a:endParaRPr>
          </a:p>
        </p:txBody>
      </p:sp>
      <p:sp>
        <p:nvSpPr>
          <p:cNvPr id="2" name="Slide Number Placeholder 1"/>
          <p:cNvSpPr>
            <a:spLocks noGrp="1"/>
          </p:cNvSpPr>
          <p:nvPr>
            <p:ph type="sldNum" sz="quarter" idx="11"/>
          </p:nvPr>
        </p:nvSpPr>
        <p:spPr/>
        <p:txBody>
          <a:bodyPr/>
          <a:lstStyle/>
          <a:p>
            <a:pPr>
              <a:defRPr/>
            </a:pPr>
            <a:fld id="{46C1AD1C-14FA-124C-BDE5-9A4F7356B2F5}" type="slidenum">
              <a:rPr lang="en-US" smtClean="0"/>
              <a:pPr>
                <a:defRPr/>
              </a:pPr>
              <a:t>153</a:t>
            </a:fld>
            <a:endParaRPr lang="en-US"/>
          </a:p>
        </p:txBody>
      </p:sp>
    </p:spTree>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rPr>
              <a:t>Interactive Demo</a:t>
            </a:r>
            <a:br>
              <a:rPr lang="en-US" dirty="0">
                <a:latin typeface="Arial" charset="0"/>
              </a:rPr>
            </a:br>
            <a:r>
              <a:rPr lang="en-US" sz="2800" dirty="0">
                <a:solidFill>
                  <a:srgbClr val="FF0000"/>
                </a:solidFill>
                <a:latin typeface="Arial" charset="0"/>
              </a:rPr>
              <a:t>Service Plugin</a:t>
            </a:r>
            <a:endParaRPr lang="en-US" dirty="0"/>
          </a:p>
        </p:txBody>
      </p:sp>
      <p:sp>
        <p:nvSpPr>
          <p:cNvPr id="3" name="Content Placeholder 2"/>
          <p:cNvSpPr>
            <a:spLocks noGrp="1"/>
          </p:cNvSpPr>
          <p:nvPr>
            <p:ph idx="1"/>
          </p:nvPr>
        </p:nvSpPr>
        <p:spPr/>
        <p:txBody>
          <a:bodyPr/>
          <a:lstStyle/>
          <a:p>
            <a:pPr marL="0" indent="0">
              <a:buNone/>
            </a:pPr>
            <a:r>
              <a:rPr lang="en-US" dirty="0" smtClean="0"/>
              <a:t>After running the clean install command your output should look something like this:</a:t>
            </a:r>
          </a:p>
          <a:p>
            <a:pPr marL="0" indent="0">
              <a:buNone/>
            </a:pPr>
            <a:endParaRPr lang="en-US" dirty="0"/>
          </a:p>
        </p:txBody>
      </p:sp>
      <p:pic>
        <p:nvPicPr>
          <p:cNvPr id="4" name="Picture 3" descr="Screen Shot 2012-11-26 at 11.39.2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3063352"/>
            <a:ext cx="8458200" cy="2499248"/>
          </a:xfrm>
          <a:prstGeom prst="rect">
            <a:avLst/>
          </a:prstGeom>
        </p:spPr>
      </p:pic>
      <p:sp>
        <p:nvSpPr>
          <p:cNvPr id="5" name="Slide Number Placeholder 4"/>
          <p:cNvSpPr>
            <a:spLocks noGrp="1"/>
          </p:cNvSpPr>
          <p:nvPr>
            <p:ph type="sldNum" sz="quarter" idx="11"/>
          </p:nvPr>
        </p:nvSpPr>
        <p:spPr/>
        <p:txBody>
          <a:bodyPr/>
          <a:lstStyle/>
          <a:p>
            <a:pPr>
              <a:defRPr/>
            </a:pPr>
            <a:fld id="{46C1AD1C-14FA-124C-BDE5-9A4F7356B2F5}" type="slidenum">
              <a:rPr lang="en-US" smtClean="0"/>
              <a:pPr>
                <a:defRPr/>
              </a:pPr>
              <a:t>154</a:t>
            </a:fld>
            <a:endParaRPr lang="en-US"/>
          </a:p>
        </p:txBody>
      </p:sp>
    </p:spTree>
    <p:extLst>
      <p:ext uri="{BB962C8B-B14F-4D97-AF65-F5344CB8AC3E}">
        <p14:creationId xmlns:p14="http://schemas.microsoft.com/office/powerpoint/2010/main" val="1007690053"/>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rPr>
              <a:t>Interactive Demo</a:t>
            </a:r>
            <a:br>
              <a:rPr lang="en-US" dirty="0">
                <a:latin typeface="Arial" charset="0"/>
              </a:rPr>
            </a:br>
            <a:r>
              <a:rPr lang="en-US" sz="2800" dirty="0">
                <a:solidFill>
                  <a:srgbClr val="FF0000"/>
                </a:solidFill>
                <a:latin typeface="Arial" charset="0"/>
              </a:rPr>
              <a:t>Service Plugin</a:t>
            </a:r>
            <a:endParaRPr lang="en-US" dirty="0"/>
          </a:p>
        </p:txBody>
      </p:sp>
      <p:sp>
        <p:nvSpPr>
          <p:cNvPr id="3" name="Content Placeholder 2"/>
          <p:cNvSpPr>
            <a:spLocks noGrp="1"/>
          </p:cNvSpPr>
          <p:nvPr>
            <p:ph idx="1"/>
          </p:nvPr>
        </p:nvSpPr>
        <p:spPr>
          <a:xfrm>
            <a:off x="609600" y="1676400"/>
            <a:ext cx="7826375" cy="2209800"/>
          </a:xfrm>
        </p:spPr>
        <p:txBody>
          <a:bodyPr/>
          <a:lstStyle/>
          <a:p>
            <a:pPr marL="0" indent="-6350">
              <a:buNone/>
            </a:pPr>
            <a:r>
              <a:rPr lang="en-US" dirty="0" smtClean="0"/>
              <a:t>Connecting to a unique source.</a:t>
            </a:r>
          </a:p>
          <a:p>
            <a:r>
              <a:rPr lang="en-US" dirty="0" smtClean="0"/>
              <a:t>Copy the </a:t>
            </a:r>
            <a:r>
              <a:rPr lang="en-US" dirty="0" err="1" smtClean="0"/>
              <a:t>JDBConnnector.java</a:t>
            </a:r>
            <a:r>
              <a:rPr lang="en-US" dirty="0" smtClean="0"/>
              <a:t> file to the </a:t>
            </a:r>
            <a:r>
              <a:rPr lang="en-US" dirty="0"/>
              <a:t>edu.mayo.cts2.</a:t>
            </a:r>
            <a:r>
              <a:rPr lang="en-US" dirty="0" smtClean="0"/>
              <a:t>framework.plugin.service.example folder of the example-service</a:t>
            </a:r>
          </a:p>
        </p:txBody>
      </p:sp>
      <p:pic>
        <p:nvPicPr>
          <p:cNvPr id="4" name="Picture 3" descr="Screen Shot 2012-11-26 at 11.41.1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4114800"/>
            <a:ext cx="7861300" cy="1651000"/>
          </a:xfrm>
          <a:prstGeom prst="rect">
            <a:avLst/>
          </a:prstGeom>
        </p:spPr>
      </p:pic>
      <p:sp>
        <p:nvSpPr>
          <p:cNvPr id="5" name="Slide Number Placeholder 4"/>
          <p:cNvSpPr>
            <a:spLocks noGrp="1"/>
          </p:cNvSpPr>
          <p:nvPr>
            <p:ph type="sldNum" sz="quarter" idx="11"/>
          </p:nvPr>
        </p:nvSpPr>
        <p:spPr/>
        <p:txBody>
          <a:bodyPr/>
          <a:lstStyle/>
          <a:p>
            <a:pPr>
              <a:defRPr/>
            </a:pPr>
            <a:fld id="{46C1AD1C-14FA-124C-BDE5-9A4F7356B2F5}" type="slidenum">
              <a:rPr lang="en-US" smtClean="0"/>
              <a:pPr>
                <a:defRPr/>
              </a:pPr>
              <a:t>155</a:t>
            </a:fld>
            <a:endParaRPr lang="en-US"/>
          </a:p>
        </p:txBody>
      </p:sp>
    </p:spTree>
    <p:extLst>
      <p:ext uri="{BB962C8B-B14F-4D97-AF65-F5344CB8AC3E}">
        <p14:creationId xmlns:p14="http://schemas.microsoft.com/office/powerpoint/2010/main" val="529964532"/>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rPr>
              <a:t>Interactive Demo</a:t>
            </a:r>
            <a:br>
              <a:rPr lang="en-US" dirty="0">
                <a:latin typeface="Arial" charset="0"/>
              </a:rPr>
            </a:br>
            <a:r>
              <a:rPr lang="en-US" sz="2800" dirty="0">
                <a:solidFill>
                  <a:srgbClr val="FF0000"/>
                </a:solidFill>
                <a:latin typeface="Arial" charset="0"/>
              </a:rPr>
              <a:t>Service Plugin</a:t>
            </a:r>
            <a:endParaRPr lang="en-US" dirty="0"/>
          </a:p>
        </p:txBody>
      </p:sp>
      <p:sp>
        <p:nvSpPr>
          <p:cNvPr id="3" name="Content Placeholder 2"/>
          <p:cNvSpPr>
            <a:spLocks noGrp="1"/>
          </p:cNvSpPr>
          <p:nvPr>
            <p:ph idx="1"/>
          </p:nvPr>
        </p:nvSpPr>
        <p:spPr/>
        <p:txBody>
          <a:bodyPr/>
          <a:lstStyle/>
          <a:p>
            <a:pPr marL="0" indent="0">
              <a:buNone/>
            </a:pPr>
            <a:r>
              <a:rPr lang="en-US" dirty="0" smtClean="0"/>
              <a:t>Adjust the hard coded connection properties to your local MySQL installation.</a:t>
            </a:r>
          </a:p>
          <a:p>
            <a:pPr marL="0" indent="0">
              <a:buNone/>
            </a:pPr>
            <a:endParaRPr lang="en-US" dirty="0"/>
          </a:p>
        </p:txBody>
      </p:sp>
      <p:pic>
        <p:nvPicPr>
          <p:cNvPr id="4" name="Picture 3" descr="Screen Shot 2012-12-04 at 11.51.3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3047999"/>
            <a:ext cx="7010400" cy="3390275"/>
          </a:xfrm>
          <a:prstGeom prst="rect">
            <a:avLst/>
          </a:prstGeom>
        </p:spPr>
      </p:pic>
      <p:sp>
        <p:nvSpPr>
          <p:cNvPr id="5" name="Slide Number Placeholder 4"/>
          <p:cNvSpPr>
            <a:spLocks noGrp="1"/>
          </p:cNvSpPr>
          <p:nvPr>
            <p:ph type="sldNum" sz="quarter" idx="11"/>
          </p:nvPr>
        </p:nvSpPr>
        <p:spPr/>
        <p:txBody>
          <a:bodyPr/>
          <a:lstStyle/>
          <a:p>
            <a:pPr>
              <a:defRPr/>
            </a:pPr>
            <a:fld id="{46C1AD1C-14FA-124C-BDE5-9A4F7356B2F5}" type="slidenum">
              <a:rPr lang="en-US" smtClean="0"/>
              <a:pPr>
                <a:defRPr/>
              </a:pPr>
              <a:t>156</a:t>
            </a:fld>
            <a:endParaRPr lang="en-US"/>
          </a:p>
        </p:txBody>
      </p:sp>
    </p:spTree>
    <p:extLst>
      <p:ext uri="{BB962C8B-B14F-4D97-AF65-F5344CB8AC3E}">
        <p14:creationId xmlns:p14="http://schemas.microsoft.com/office/powerpoint/2010/main" val="1656572977"/>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rPr>
              <a:t>Interactive Demo</a:t>
            </a:r>
            <a:br>
              <a:rPr lang="en-US" dirty="0">
                <a:latin typeface="Arial" charset="0"/>
              </a:rPr>
            </a:br>
            <a:r>
              <a:rPr lang="en-US" sz="2800" dirty="0">
                <a:solidFill>
                  <a:srgbClr val="FF0000"/>
                </a:solidFill>
                <a:latin typeface="Arial" charset="0"/>
              </a:rPr>
              <a:t>Service Plugin</a:t>
            </a:r>
            <a:endParaRPr lang="en-US" dirty="0"/>
          </a:p>
        </p:txBody>
      </p:sp>
      <p:sp>
        <p:nvSpPr>
          <p:cNvPr id="3" name="Content Placeholder 2"/>
          <p:cNvSpPr>
            <a:spLocks noGrp="1"/>
          </p:cNvSpPr>
          <p:nvPr>
            <p:ph idx="1"/>
          </p:nvPr>
        </p:nvSpPr>
        <p:spPr/>
        <p:txBody>
          <a:bodyPr/>
          <a:lstStyle/>
          <a:p>
            <a:pPr marL="0" lvl="1" indent="0">
              <a:spcBef>
                <a:spcPts val="1500"/>
              </a:spcBef>
              <a:buClr>
                <a:schemeClr val="tx2"/>
              </a:buClr>
              <a:buNone/>
            </a:pPr>
            <a:r>
              <a:rPr lang="en-US" dirty="0"/>
              <a:t>Running the main method we see we need a JDBC driver class.</a:t>
            </a:r>
          </a:p>
          <a:p>
            <a:endParaRPr lang="en-US" dirty="0"/>
          </a:p>
        </p:txBody>
      </p:sp>
      <p:pic>
        <p:nvPicPr>
          <p:cNvPr id="4" name="Picture 3" descr="Screen Shot 2012-11-26 at 11.44.0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532" y="2895600"/>
            <a:ext cx="8561668" cy="1120329"/>
          </a:xfrm>
          <a:prstGeom prst="rect">
            <a:avLst/>
          </a:prstGeom>
        </p:spPr>
      </p:pic>
      <p:sp>
        <p:nvSpPr>
          <p:cNvPr id="5" name="Slide Number Placeholder 4"/>
          <p:cNvSpPr>
            <a:spLocks noGrp="1"/>
          </p:cNvSpPr>
          <p:nvPr>
            <p:ph type="sldNum" sz="quarter" idx="11"/>
          </p:nvPr>
        </p:nvSpPr>
        <p:spPr/>
        <p:txBody>
          <a:bodyPr/>
          <a:lstStyle/>
          <a:p>
            <a:pPr>
              <a:defRPr/>
            </a:pPr>
            <a:fld id="{46C1AD1C-14FA-124C-BDE5-9A4F7356B2F5}" type="slidenum">
              <a:rPr lang="en-US" smtClean="0"/>
              <a:pPr>
                <a:defRPr/>
              </a:pPr>
              <a:t>157</a:t>
            </a:fld>
            <a:endParaRPr lang="en-US"/>
          </a:p>
        </p:txBody>
      </p:sp>
    </p:spTree>
    <p:extLst>
      <p:ext uri="{BB962C8B-B14F-4D97-AF65-F5344CB8AC3E}">
        <p14:creationId xmlns:p14="http://schemas.microsoft.com/office/powerpoint/2010/main" val="1807021858"/>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rPr>
              <a:t>Interactive Demo</a:t>
            </a:r>
            <a:br>
              <a:rPr lang="en-US" dirty="0">
                <a:latin typeface="Arial" charset="0"/>
              </a:rPr>
            </a:br>
            <a:r>
              <a:rPr lang="en-US" sz="2800" dirty="0">
                <a:solidFill>
                  <a:srgbClr val="FF0000"/>
                </a:solidFill>
                <a:latin typeface="Arial" charset="0"/>
              </a:rPr>
              <a:t>Service Plugin</a:t>
            </a:r>
            <a:endParaRPr lang="en-US" dirty="0"/>
          </a:p>
        </p:txBody>
      </p:sp>
      <p:sp>
        <p:nvSpPr>
          <p:cNvPr id="3" name="Content Placeholder 2"/>
          <p:cNvSpPr>
            <a:spLocks noGrp="1"/>
          </p:cNvSpPr>
          <p:nvPr>
            <p:ph idx="1"/>
          </p:nvPr>
        </p:nvSpPr>
        <p:spPr/>
        <p:txBody>
          <a:bodyPr/>
          <a:lstStyle/>
          <a:p>
            <a:pPr marL="0" indent="0">
              <a:buNone/>
            </a:pPr>
            <a:r>
              <a:rPr lang="en-US" dirty="0" smtClean="0"/>
              <a:t>Using Eclipse as our example we’ll add a dependency to the </a:t>
            </a:r>
            <a:r>
              <a:rPr lang="en-US" dirty="0" err="1" smtClean="0"/>
              <a:t>pom.xml</a:t>
            </a:r>
            <a:r>
              <a:rPr lang="en-US" dirty="0" smtClean="0"/>
              <a:t> file:</a:t>
            </a:r>
            <a:endParaRPr lang="en-US" dirty="0"/>
          </a:p>
        </p:txBody>
      </p:sp>
      <p:pic>
        <p:nvPicPr>
          <p:cNvPr id="4" name="Picture 3" descr="Screen Shot 2012-11-26 at 11.44.2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3124200"/>
            <a:ext cx="5549900" cy="977900"/>
          </a:xfrm>
          <a:prstGeom prst="rect">
            <a:avLst/>
          </a:prstGeom>
        </p:spPr>
      </p:pic>
      <p:sp>
        <p:nvSpPr>
          <p:cNvPr id="5" name="Slide Number Placeholder 4"/>
          <p:cNvSpPr>
            <a:spLocks noGrp="1"/>
          </p:cNvSpPr>
          <p:nvPr>
            <p:ph type="sldNum" sz="quarter" idx="11"/>
          </p:nvPr>
        </p:nvSpPr>
        <p:spPr/>
        <p:txBody>
          <a:bodyPr/>
          <a:lstStyle/>
          <a:p>
            <a:pPr>
              <a:defRPr/>
            </a:pPr>
            <a:fld id="{46C1AD1C-14FA-124C-BDE5-9A4F7356B2F5}" type="slidenum">
              <a:rPr lang="en-US" smtClean="0"/>
              <a:pPr>
                <a:defRPr/>
              </a:pPr>
              <a:t>158</a:t>
            </a:fld>
            <a:endParaRPr lang="en-US"/>
          </a:p>
        </p:txBody>
      </p:sp>
    </p:spTree>
    <p:extLst>
      <p:ext uri="{BB962C8B-B14F-4D97-AF65-F5344CB8AC3E}">
        <p14:creationId xmlns:p14="http://schemas.microsoft.com/office/powerpoint/2010/main" val="3447777376"/>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rPr>
              <a:t>Interactive Demo</a:t>
            </a:r>
            <a:br>
              <a:rPr lang="en-US" dirty="0">
                <a:latin typeface="Arial" charset="0"/>
              </a:rPr>
            </a:br>
            <a:r>
              <a:rPr lang="en-US" sz="2800" dirty="0">
                <a:solidFill>
                  <a:srgbClr val="FF0000"/>
                </a:solidFill>
                <a:latin typeface="Arial" charset="0"/>
              </a:rPr>
              <a:t>Service Plugin</a:t>
            </a:r>
            <a:endParaRPr lang="en-US" dirty="0"/>
          </a:p>
        </p:txBody>
      </p:sp>
      <p:sp>
        <p:nvSpPr>
          <p:cNvPr id="3" name="Content Placeholder 2"/>
          <p:cNvSpPr>
            <a:spLocks noGrp="1"/>
          </p:cNvSpPr>
          <p:nvPr>
            <p:ph idx="1"/>
          </p:nvPr>
        </p:nvSpPr>
        <p:spPr>
          <a:xfrm>
            <a:off x="381000" y="1676400"/>
            <a:ext cx="8382000" cy="4419600"/>
          </a:xfrm>
        </p:spPr>
        <p:txBody>
          <a:bodyPr/>
          <a:lstStyle/>
          <a:p>
            <a:pPr marL="0" indent="0">
              <a:buNone/>
            </a:pPr>
            <a:r>
              <a:rPr lang="en-US" dirty="0" smtClean="0"/>
              <a:t>Add the MySQL connector version 5.1.6 to the </a:t>
            </a:r>
            <a:r>
              <a:rPr lang="en-US" dirty="0" err="1" smtClean="0"/>
              <a:t>pom</a:t>
            </a:r>
            <a:r>
              <a:rPr lang="en-US" dirty="0" smtClean="0"/>
              <a:t> file:</a:t>
            </a:r>
          </a:p>
          <a:p>
            <a:pPr marL="0" indent="0">
              <a:buNone/>
            </a:pPr>
            <a:endParaRPr lang="en-US" dirty="0"/>
          </a:p>
        </p:txBody>
      </p:sp>
      <p:pic>
        <p:nvPicPr>
          <p:cNvPr id="5" name="Picture 4" descr="Screen Shot 2012-11-26 at 11.51.2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2362200"/>
            <a:ext cx="4343400" cy="4090035"/>
          </a:xfrm>
          <a:prstGeom prst="rect">
            <a:avLst/>
          </a:prstGeom>
        </p:spPr>
      </p:pic>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159</a:t>
            </a:fld>
            <a:endParaRPr lang="en-US"/>
          </a:p>
        </p:txBody>
      </p:sp>
    </p:spTree>
    <p:extLst>
      <p:ext uri="{BB962C8B-B14F-4D97-AF65-F5344CB8AC3E}">
        <p14:creationId xmlns:p14="http://schemas.microsoft.com/office/powerpoint/2010/main" val="210416593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p:txBody>
          <a:bodyPr/>
          <a:lstStyle/>
          <a:p>
            <a:r>
              <a:rPr lang="en-AU" dirty="0">
                <a:latin typeface="Arial" charset="0"/>
              </a:rPr>
              <a:t>How do I plan an implementation</a:t>
            </a:r>
            <a:r>
              <a:rPr lang="en-AU" dirty="0" smtClean="0">
                <a:latin typeface="Arial" charset="0"/>
              </a:rPr>
              <a:t>?</a:t>
            </a:r>
            <a:endParaRPr lang="en-US" dirty="0">
              <a:latin typeface="Arial" charset="0"/>
            </a:endParaRPr>
          </a:p>
        </p:txBody>
      </p:sp>
      <p:sp>
        <p:nvSpPr>
          <p:cNvPr id="3" name="Content Placeholder 2"/>
          <p:cNvSpPr>
            <a:spLocks noGrp="1"/>
          </p:cNvSpPr>
          <p:nvPr>
            <p:ph idx="1"/>
          </p:nvPr>
        </p:nvSpPr>
        <p:spPr/>
        <p:txBody>
          <a:bodyPr/>
          <a:lstStyle/>
          <a:p>
            <a:pPr marL="0" indent="0">
              <a:buFont typeface="Arial" charset="0"/>
              <a:buNone/>
              <a:defRPr/>
            </a:pPr>
            <a:r>
              <a:rPr lang="en-US" dirty="0" smtClean="0"/>
              <a:t>Ask the following questions:</a:t>
            </a:r>
          </a:p>
          <a:p>
            <a:pPr>
              <a:defRPr/>
            </a:pPr>
            <a:r>
              <a:rPr lang="en-US" dirty="0" smtClean="0"/>
              <a:t>Do I need to implement a terminology service of my own?</a:t>
            </a:r>
          </a:p>
          <a:p>
            <a:pPr>
              <a:defRPr/>
            </a:pPr>
            <a:r>
              <a:rPr lang="en-US" dirty="0" smtClean="0"/>
              <a:t>Do I need unique content?</a:t>
            </a:r>
          </a:p>
          <a:p>
            <a:pPr>
              <a:defRPr/>
            </a:pPr>
            <a:r>
              <a:rPr lang="en-US" dirty="0" smtClean="0"/>
              <a:t>Do I need unique services from the content?</a:t>
            </a:r>
          </a:p>
          <a:p>
            <a:pPr>
              <a:defRPr/>
            </a:pPr>
            <a:r>
              <a:rPr lang="en-US" dirty="0" smtClean="0"/>
              <a:t>Can I adequately map the content into the  CTS2 Model or do I need expert help?</a:t>
            </a:r>
          </a:p>
        </p:txBody>
      </p:sp>
      <p:sp>
        <p:nvSpPr>
          <p:cNvPr id="2" name="Slide Number Placeholder 1"/>
          <p:cNvSpPr>
            <a:spLocks noGrp="1"/>
          </p:cNvSpPr>
          <p:nvPr>
            <p:ph type="sldNum" sz="quarter" idx="11"/>
          </p:nvPr>
        </p:nvSpPr>
        <p:spPr/>
        <p:txBody>
          <a:bodyPr/>
          <a:lstStyle/>
          <a:p>
            <a:pPr>
              <a:defRPr/>
            </a:pPr>
            <a:fld id="{46C1AD1C-14FA-124C-BDE5-9A4F7356B2F5}" type="slidenum">
              <a:rPr lang="en-US" smtClean="0"/>
              <a:pPr>
                <a:defRPr/>
              </a:pPr>
              <a:t>16</a:t>
            </a:fld>
            <a:endParaRPr lang="en-US"/>
          </a:p>
        </p:txBody>
      </p:sp>
    </p:spTree>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rPr>
              <a:t>Interactive Demo</a:t>
            </a:r>
            <a:br>
              <a:rPr lang="en-US" dirty="0">
                <a:latin typeface="Arial" charset="0"/>
              </a:rPr>
            </a:br>
            <a:r>
              <a:rPr lang="en-US" sz="2800" dirty="0">
                <a:solidFill>
                  <a:srgbClr val="FF0000"/>
                </a:solidFill>
                <a:latin typeface="Arial" charset="0"/>
              </a:rPr>
              <a:t>Service Plugin</a:t>
            </a:r>
            <a:endParaRPr lang="en-US" dirty="0"/>
          </a:p>
        </p:txBody>
      </p:sp>
      <p:sp>
        <p:nvSpPr>
          <p:cNvPr id="3" name="Content Placeholder 2"/>
          <p:cNvSpPr>
            <a:spLocks noGrp="1"/>
          </p:cNvSpPr>
          <p:nvPr>
            <p:ph idx="1"/>
          </p:nvPr>
        </p:nvSpPr>
        <p:spPr/>
        <p:txBody>
          <a:bodyPr/>
          <a:lstStyle/>
          <a:p>
            <a:pPr marL="0" indent="0">
              <a:buNone/>
            </a:pPr>
            <a:r>
              <a:rPr lang="en-US" dirty="0" smtClean="0"/>
              <a:t>Alternatively you can cut and paste from the </a:t>
            </a:r>
            <a:r>
              <a:rPr lang="en-US" dirty="0" err="1" smtClean="0"/>
              <a:t>CodeAndPomSnippets</a:t>
            </a:r>
            <a:r>
              <a:rPr lang="en-US" dirty="0" smtClean="0"/>
              <a:t> file:</a:t>
            </a:r>
          </a:p>
          <a:p>
            <a:pPr marL="0" indent="0">
              <a:buNone/>
            </a:pPr>
            <a:endParaRPr lang="en-US" dirty="0"/>
          </a:p>
        </p:txBody>
      </p:sp>
      <p:pic>
        <p:nvPicPr>
          <p:cNvPr id="5" name="Picture 4" descr="Screen Shot 2012-11-26 at 11.46.2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3124200"/>
            <a:ext cx="7239000" cy="1646709"/>
          </a:xfrm>
          <a:prstGeom prst="rect">
            <a:avLst/>
          </a:prstGeom>
        </p:spPr>
      </p:pic>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160</a:t>
            </a:fld>
            <a:endParaRPr lang="en-US"/>
          </a:p>
        </p:txBody>
      </p:sp>
    </p:spTree>
    <p:extLst>
      <p:ext uri="{BB962C8B-B14F-4D97-AF65-F5344CB8AC3E}">
        <p14:creationId xmlns:p14="http://schemas.microsoft.com/office/powerpoint/2010/main" val="1336159091"/>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rPr>
              <a:t>Interactive Demo</a:t>
            </a:r>
            <a:br>
              <a:rPr lang="en-US" dirty="0">
                <a:latin typeface="Arial" charset="0"/>
              </a:rPr>
            </a:br>
            <a:r>
              <a:rPr lang="en-US" sz="2800" dirty="0">
                <a:solidFill>
                  <a:srgbClr val="FF0000"/>
                </a:solidFill>
                <a:latin typeface="Arial" charset="0"/>
              </a:rPr>
              <a:t>Service Plugin</a:t>
            </a:r>
            <a:endParaRPr lang="en-US" dirty="0"/>
          </a:p>
        </p:txBody>
      </p:sp>
      <p:sp>
        <p:nvSpPr>
          <p:cNvPr id="3" name="Content Placeholder 2"/>
          <p:cNvSpPr>
            <a:spLocks noGrp="1"/>
          </p:cNvSpPr>
          <p:nvPr>
            <p:ph idx="1"/>
          </p:nvPr>
        </p:nvSpPr>
        <p:spPr/>
        <p:txBody>
          <a:bodyPr/>
          <a:lstStyle/>
          <a:p>
            <a:pPr marL="0" indent="0">
              <a:buNone/>
            </a:pPr>
            <a:r>
              <a:rPr lang="en-US" dirty="0" smtClean="0"/>
              <a:t>Running the main method against the “</a:t>
            </a:r>
            <a:r>
              <a:rPr lang="en-US" dirty="0" err="1" smtClean="0"/>
              <a:t>godata</a:t>
            </a:r>
            <a:r>
              <a:rPr lang="en-US" dirty="0" smtClean="0"/>
              <a:t>” database should give you output like this:</a:t>
            </a:r>
          </a:p>
          <a:p>
            <a:pPr marL="0" indent="0">
              <a:buNone/>
            </a:pPr>
            <a:endParaRPr lang="en-US" dirty="0"/>
          </a:p>
        </p:txBody>
      </p:sp>
      <p:pic>
        <p:nvPicPr>
          <p:cNvPr id="5" name="Picture 4" descr="Screen Shot 2012-11-26 at 11.56.3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3124200"/>
            <a:ext cx="8478981" cy="2590800"/>
          </a:xfrm>
          <a:prstGeom prst="rect">
            <a:avLst/>
          </a:prstGeom>
        </p:spPr>
      </p:pic>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161</a:t>
            </a:fld>
            <a:endParaRPr lang="en-US"/>
          </a:p>
        </p:txBody>
      </p:sp>
    </p:spTree>
    <p:extLst>
      <p:ext uri="{BB962C8B-B14F-4D97-AF65-F5344CB8AC3E}">
        <p14:creationId xmlns:p14="http://schemas.microsoft.com/office/powerpoint/2010/main" val="1429227876"/>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rPr>
              <a:t>Interactive Demo</a:t>
            </a:r>
            <a:br>
              <a:rPr lang="en-US" dirty="0">
                <a:latin typeface="Arial" charset="0"/>
              </a:rPr>
            </a:br>
            <a:r>
              <a:rPr lang="en-US" sz="2800" dirty="0">
                <a:solidFill>
                  <a:srgbClr val="FF0000"/>
                </a:solidFill>
                <a:latin typeface="Arial" charset="0"/>
              </a:rPr>
              <a:t>Service Plugin</a:t>
            </a:r>
            <a:endParaRPr lang="en-US" dirty="0"/>
          </a:p>
        </p:txBody>
      </p:sp>
      <p:sp>
        <p:nvSpPr>
          <p:cNvPr id="3" name="Content Placeholder 2"/>
          <p:cNvSpPr>
            <a:spLocks noGrp="1"/>
          </p:cNvSpPr>
          <p:nvPr>
            <p:ph idx="1"/>
          </p:nvPr>
        </p:nvSpPr>
        <p:spPr/>
        <p:txBody>
          <a:bodyPr/>
          <a:lstStyle/>
          <a:p>
            <a:pPr marL="0" indent="0">
              <a:buNone/>
            </a:pPr>
            <a:r>
              <a:rPr lang="en-US" dirty="0" smtClean="0"/>
              <a:t>This gives us local runtime access to the connector – Let’s add it to the build using the OSGI bundling plugin (</a:t>
            </a:r>
            <a:r>
              <a:rPr lang="en-US" dirty="0"/>
              <a:t>maven-bundle-</a:t>
            </a:r>
            <a:r>
              <a:rPr lang="en-US" dirty="0" smtClean="0"/>
              <a:t>plugin) and leave the other dependencies unresolved.  We do this by adding it to the </a:t>
            </a:r>
            <a:r>
              <a:rPr lang="en-US" dirty="0" err="1" smtClean="0"/>
              <a:t>pom</a:t>
            </a:r>
            <a:r>
              <a:rPr lang="en-US" dirty="0" smtClean="0"/>
              <a:t> file:</a:t>
            </a:r>
          </a:p>
          <a:p>
            <a:pPr marL="0" indent="0">
              <a:buNone/>
            </a:pPr>
            <a:endParaRPr lang="en-US" dirty="0"/>
          </a:p>
        </p:txBody>
      </p:sp>
      <p:pic>
        <p:nvPicPr>
          <p:cNvPr id="5" name="Picture 4" descr="Screen Shot 2012-11-26 at 1.50.1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4572000"/>
            <a:ext cx="4787900" cy="1491980"/>
          </a:xfrm>
          <a:prstGeom prst="rect">
            <a:avLst/>
          </a:prstGeom>
        </p:spPr>
      </p:pic>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162</a:t>
            </a:fld>
            <a:endParaRPr lang="en-US"/>
          </a:p>
        </p:txBody>
      </p:sp>
    </p:spTree>
    <p:extLst>
      <p:ext uri="{BB962C8B-B14F-4D97-AF65-F5344CB8AC3E}">
        <p14:creationId xmlns:p14="http://schemas.microsoft.com/office/powerpoint/2010/main" val="4143247948"/>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rPr>
              <a:t>Interactive Demo</a:t>
            </a:r>
            <a:br>
              <a:rPr lang="en-US" dirty="0">
                <a:latin typeface="Arial" charset="0"/>
              </a:rPr>
            </a:br>
            <a:r>
              <a:rPr lang="en-US" sz="2800" dirty="0">
                <a:solidFill>
                  <a:srgbClr val="FF0000"/>
                </a:solidFill>
                <a:latin typeface="Arial" charset="0"/>
              </a:rPr>
              <a:t>Service Plugin</a:t>
            </a:r>
            <a:endParaRPr lang="en-US" dirty="0"/>
          </a:p>
        </p:txBody>
      </p:sp>
      <p:sp>
        <p:nvSpPr>
          <p:cNvPr id="3" name="Content Placeholder 2"/>
          <p:cNvSpPr>
            <a:spLocks noGrp="1"/>
          </p:cNvSpPr>
          <p:nvPr>
            <p:ph idx="1"/>
          </p:nvPr>
        </p:nvSpPr>
        <p:spPr/>
        <p:txBody>
          <a:bodyPr/>
          <a:lstStyle/>
          <a:p>
            <a:r>
              <a:rPr lang="en-US" dirty="0" smtClean="0"/>
              <a:t>The current mapping of the CTS2 CodeSystemCatalogEntry object is hardcoded  </a:t>
            </a:r>
          </a:p>
          <a:p>
            <a:r>
              <a:rPr lang="en-US" dirty="0" smtClean="0"/>
              <a:t>Change that to a dynamic method:</a:t>
            </a:r>
          </a:p>
          <a:p>
            <a:pPr lvl="1"/>
            <a:r>
              <a:rPr lang="en-US" dirty="0" smtClean="0"/>
              <a:t>Copy and paste over the entire read method with the snippet from the </a:t>
            </a:r>
            <a:r>
              <a:rPr lang="en-US" dirty="0" err="1" smtClean="0"/>
              <a:t>CodeAndPomSnippet’s</a:t>
            </a:r>
            <a:r>
              <a:rPr lang="en-US" dirty="0" smtClean="0"/>
              <a:t> file</a:t>
            </a:r>
          </a:p>
          <a:p>
            <a:pPr lvl="1"/>
            <a:r>
              <a:rPr lang="en-US" dirty="0" smtClean="0"/>
              <a:t>This runs a query against the database depending upon the abbreviated name of a code system</a:t>
            </a:r>
          </a:p>
          <a:p>
            <a:r>
              <a:rPr lang="en-US" dirty="0" smtClean="0"/>
              <a:t>Run the Maven </a:t>
            </a:r>
            <a:r>
              <a:rPr lang="en-US" dirty="0" smtClean="0">
                <a:solidFill>
                  <a:srgbClr val="FF0000"/>
                </a:solidFill>
              </a:rPr>
              <a:t>clean</a:t>
            </a:r>
            <a:r>
              <a:rPr lang="en-US" dirty="0" smtClean="0"/>
              <a:t> and </a:t>
            </a:r>
            <a:r>
              <a:rPr lang="en-US" dirty="0" smtClean="0">
                <a:solidFill>
                  <a:srgbClr val="FF0000"/>
                </a:solidFill>
              </a:rPr>
              <a:t>install</a:t>
            </a:r>
            <a:r>
              <a:rPr lang="en-US" dirty="0" smtClean="0"/>
              <a:t> methods</a:t>
            </a:r>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163</a:t>
            </a:fld>
            <a:endParaRPr lang="en-US"/>
          </a:p>
        </p:txBody>
      </p:sp>
    </p:spTree>
    <p:extLst>
      <p:ext uri="{BB962C8B-B14F-4D97-AF65-F5344CB8AC3E}">
        <p14:creationId xmlns:p14="http://schemas.microsoft.com/office/powerpoint/2010/main" val="4143247948"/>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rPr>
              <a:t>Interactive Demo</a:t>
            </a:r>
            <a:br>
              <a:rPr lang="en-US" dirty="0">
                <a:latin typeface="Arial" charset="0"/>
              </a:rPr>
            </a:br>
            <a:r>
              <a:rPr lang="en-US" sz="2800" dirty="0">
                <a:solidFill>
                  <a:srgbClr val="FF0000"/>
                </a:solidFill>
                <a:latin typeface="Arial" charset="0"/>
              </a:rPr>
              <a:t>Service Plugin</a:t>
            </a:r>
            <a:endParaRPr lang="en-US" dirty="0"/>
          </a:p>
        </p:txBody>
      </p:sp>
      <p:sp>
        <p:nvSpPr>
          <p:cNvPr id="3" name="Content Placeholder 2"/>
          <p:cNvSpPr>
            <a:spLocks noGrp="1"/>
          </p:cNvSpPr>
          <p:nvPr>
            <p:ph idx="1"/>
          </p:nvPr>
        </p:nvSpPr>
        <p:spPr>
          <a:xfrm>
            <a:off x="381000" y="1981200"/>
            <a:ext cx="7848600" cy="4267200"/>
          </a:xfrm>
        </p:spPr>
        <p:txBody>
          <a:bodyPr/>
          <a:lstStyle/>
          <a:p>
            <a:pPr marL="0" indent="0">
              <a:buNone/>
            </a:pPr>
            <a:r>
              <a:rPr lang="en-US" dirty="0" smtClean="0"/>
              <a:t>Start the standalone server:</a:t>
            </a:r>
          </a:p>
          <a:p>
            <a:pPr marL="0" indent="0">
              <a:buNone/>
            </a:pPr>
            <a:endParaRPr lang="en-US" dirty="0" smtClean="0"/>
          </a:p>
          <a:p>
            <a:pPr marL="0" indent="0">
              <a:buNone/>
            </a:pPr>
            <a:endParaRPr lang="en-US" dirty="0"/>
          </a:p>
        </p:txBody>
      </p:sp>
      <p:pic>
        <p:nvPicPr>
          <p:cNvPr id="4" name="Picture 3" descr="Screen Shot 2012-11-26 at 1.21.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709553"/>
            <a:ext cx="8382000" cy="490847"/>
          </a:xfrm>
          <a:prstGeom prst="rect">
            <a:avLst/>
          </a:prstGeom>
        </p:spPr>
      </p:pic>
      <p:pic>
        <p:nvPicPr>
          <p:cNvPr id="5" name="Picture 4" descr="Screen Shot 2012-11-26 at 12.03.5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9400" y="3618867"/>
            <a:ext cx="2959100" cy="2858133"/>
          </a:xfrm>
          <a:prstGeom prst="rect">
            <a:avLst/>
          </a:prstGeom>
        </p:spPr>
      </p:pic>
      <p:sp>
        <p:nvSpPr>
          <p:cNvPr id="6" name="Slide Number Placeholder 5"/>
          <p:cNvSpPr>
            <a:spLocks noGrp="1"/>
          </p:cNvSpPr>
          <p:nvPr>
            <p:ph type="sldNum" sz="quarter" idx="11"/>
          </p:nvPr>
        </p:nvSpPr>
        <p:spPr/>
        <p:txBody>
          <a:bodyPr/>
          <a:lstStyle/>
          <a:p>
            <a:pPr>
              <a:defRPr/>
            </a:pPr>
            <a:fld id="{46C1AD1C-14FA-124C-BDE5-9A4F7356B2F5}" type="slidenum">
              <a:rPr lang="en-US" smtClean="0"/>
              <a:pPr>
                <a:defRPr/>
              </a:pPr>
              <a:t>164</a:t>
            </a:fld>
            <a:endParaRPr lang="en-US"/>
          </a:p>
        </p:txBody>
      </p:sp>
    </p:spTree>
    <p:extLst>
      <p:ext uri="{BB962C8B-B14F-4D97-AF65-F5344CB8AC3E}">
        <p14:creationId xmlns:p14="http://schemas.microsoft.com/office/powerpoint/2010/main" val="2952433423"/>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rPr>
              <a:t>Interactive Demo</a:t>
            </a:r>
            <a:br>
              <a:rPr lang="en-US" dirty="0">
                <a:latin typeface="Arial" charset="0"/>
              </a:rPr>
            </a:br>
            <a:r>
              <a:rPr lang="en-US" sz="2800" dirty="0">
                <a:solidFill>
                  <a:srgbClr val="FF0000"/>
                </a:solidFill>
                <a:latin typeface="Arial" charset="0"/>
              </a:rPr>
              <a:t>Service Plugin</a:t>
            </a:r>
            <a:endParaRPr lang="en-US" dirty="0"/>
          </a:p>
        </p:txBody>
      </p:sp>
      <p:sp>
        <p:nvSpPr>
          <p:cNvPr id="3" name="Content Placeholder 2"/>
          <p:cNvSpPr>
            <a:spLocks noGrp="1"/>
          </p:cNvSpPr>
          <p:nvPr>
            <p:ph idx="1"/>
          </p:nvPr>
        </p:nvSpPr>
        <p:spPr/>
        <p:txBody>
          <a:bodyPr/>
          <a:lstStyle/>
          <a:p>
            <a:pPr marL="0" indent="0">
              <a:buNone/>
            </a:pPr>
            <a:r>
              <a:rPr lang="en-US" dirty="0" smtClean="0"/>
              <a:t>Click on the Admin Console button on the resulting web page:</a:t>
            </a:r>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Login using admin/admin.</a:t>
            </a:r>
            <a:endParaRPr lang="en-US" dirty="0"/>
          </a:p>
        </p:txBody>
      </p:sp>
      <p:pic>
        <p:nvPicPr>
          <p:cNvPr id="4" name="Picture 3" descr="Screen Shot 2012-11-26 at 12.04.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3069996"/>
            <a:ext cx="8534400" cy="2111604"/>
          </a:xfrm>
          <a:prstGeom prst="rect">
            <a:avLst/>
          </a:prstGeom>
        </p:spPr>
      </p:pic>
      <p:sp>
        <p:nvSpPr>
          <p:cNvPr id="5" name="Slide Number Placeholder 4"/>
          <p:cNvSpPr>
            <a:spLocks noGrp="1"/>
          </p:cNvSpPr>
          <p:nvPr>
            <p:ph type="sldNum" sz="quarter" idx="11"/>
          </p:nvPr>
        </p:nvSpPr>
        <p:spPr/>
        <p:txBody>
          <a:bodyPr/>
          <a:lstStyle/>
          <a:p>
            <a:pPr>
              <a:defRPr/>
            </a:pPr>
            <a:fld id="{46C1AD1C-14FA-124C-BDE5-9A4F7356B2F5}" type="slidenum">
              <a:rPr lang="en-US" smtClean="0"/>
              <a:pPr>
                <a:defRPr/>
              </a:pPr>
              <a:t>165</a:t>
            </a:fld>
            <a:endParaRPr lang="en-US"/>
          </a:p>
        </p:txBody>
      </p:sp>
    </p:spTree>
    <p:extLst>
      <p:ext uri="{BB962C8B-B14F-4D97-AF65-F5344CB8AC3E}">
        <p14:creationId xmlns:p14="http://schemas.microsoft.com/office/powerpoint/2010/main" val="782828158"/>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Interactive Demo: Service Plugin</a:t>
            </a:r>
            <a:br>
              <a:rPr lang="en-US" sz="3200" dirty="0" smtClean="0"/>
            </a:br>
            <a:r>
              <a:rPr lang="en-US" sz="2800" dirty="0" smtClean="0">
                <a:solidFill>
                  <a:srgbClr val="FF0000"/>
                </a:solidFill>
              </a:rPr>
              <a:t>Import Plugin to Framework</a:t>
            </a:r>
            <a:endParaRPr lang="en-US" sz="2800" dirty="0">
              <a:solidFill>
                <a:srgbClr val="FF0000"/>
              </a:solidFill>
            </a:endParaRPr>
          </a:p>
        </p:txBody>
      </p:sp>
      <p:pic>
        <p:nvPicPr>
          <p:cNvPr id="4" name="Content Placeholder 3" descr="Screen Shot 2012-12-07 at 6.24.34 A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154" t="-35221" r="-1373" b="-100678"/>
          <a:stretch/>
        </p:blipFill>
        <p:spPr>
          <a:xfrm>
            <a:off x="381000" y="2133600"/>
            <a:ext cx="8484138" cy="4853078"/>
          </a:xfrm>
        </p:spPr>
      </p:pic>
      <p:sp>
        <p:nvSpPr>
          <p:cNvPr id="5" name="TextBox 4"/>
          <p:cNvSpPr txBox="1"/>
          <p:nvPr/>
        </p:nvSpPr>
        <p:spPr>
          <a:xfrm>
            <a:off x="457200" y="1600200"/>
            <a:ext cx="6324600" cy="523220"/>
          </a:xfrm>
          <a:prstGeom prst="rect">
            <a:avLst/>
          </a:prstGeom>
          <a:noFill/>
        </p:spPr>
        <p:txBody>
          <a:bodyPr wrap="square" rtlCol="0">
            <a:spAutoFit/>
          </a:bodyPr>
          <a:lstStyle/>
          <a:p>
            <a:r>
              <a:rPr lang="en-US" sz="2800" dirty="0" smtClean="0"/>
              <a:t>Click on install/update</a:t>
            </a:r>
            <a:endParaRPr lang="en-US" sz="2800" dirty="0"/>
          </a:p>
        </p:txBody>
      </p:sp>
      <p:sp>
        <p:nvSpPr>
          <p:cNvPr id="3" name="Rectangle 2"/>
          <p:cNvSpPr/>
          <p:nvPr/>
        </p:nvSpPr>
        <p:spPr>
          <a:xfrm>
            <a:off x="7315200" y="4267200"/>
            <a:ext cx="685800" cy="228600"/>
          </a:xfrm>
          <a:prstGeom prst="rect">
            <a:avLst/>
          </a:prstGeom>
          <a:noFill/>
          <a:ln w="38100" cmpd="sng">
            <a:solidFill>
              <a:srgbClr val="CC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6" name="Slide Number Placeholder 5"/>
          <p:cNvSpPr>
            <a:spLocks noGrp="1"/>
          </p:cNvSpPr>
          <p:nvPr>
            <p:ph type="sldNum" sz="quarter" idx="11"/>
          </p:nvPr>
        </p:nvSpPr>
        <p:spPr/>
        <p:txBody>
          <a:bodyPr/>
          <a:lstStyle/>
          <a:p>
            <a:pPr>
              <a:defRPr/>
            </a:pPr>
            <a:fld id="{46C1AD1C-14FA-124C-BDE5-9A4F7356B2F5}" type="slidenum">
              <a:rPr lang="en-US" smtClean="0"/>
              <a:pPr>
                <a:defRPr/>
              </a:pPr>
              <a:t>166</a:t>
            </a:fld>
            <a:endParaRPr lang="en-US"/>
          </a:p>
        </p:txBody>
      </p:sp>
    </p:spTree>
    <p:extLst>
      <p:ext uri="{BB962C8B-B14F-4D97-AF65-F5344CB8AC3E}">
        <p14:creationId xmlns:p14="http://schemas.microsoft.com/office/powerpoint/2010/main" val="3426218893"/>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Interactive Demo: Service </a:t>
            </a:r>
            <a:r>
              <a:rPr lang="en-US" sz="3200" dirty="0" smtClean="0"/>
              <a:t>Plugin</a:t>
            </a:r>
            <a:br>
              <a:rPr lang="en-US" sz="3200" dirty="0" smtClean="0"/>
            </a:br>
            <a:r>
              <a:rPr lang="en-US" sz="2800" dirty="0">
                <a:solidFill>
                  <a:srgbClr val="FF0000"/>
                </a:solidFill>
              </a:rPr>
              <a:t>Import Plugin to Framework</a:t>
            </a:r>
            <a:endParaRPr lang="en-US" sz="2800" dirty="0"/>
          </a:p>
        </p:txBody>
      </p:sp>
      <p:sp>
        <p:nvSpPr>
          <p:cNvPr id="3" name="Content Placeholder 2"/>
          <p:cNvSpPr>
            <a:spLocks noGrp="1"/>
          </p:cNvSpPr>
          <p:nvPr>
            <p:ph idx="1"/>
          </p:nvPr>
        </p:nvSpPr>
        <p:spPr>
          <a:xfrm>
            <a:off x="609600" y="1676400"/>
            <a:ext cx="7826375" cy="838200"/>
          </a:xfrm>
        </p:spPr>
        <p:txBody>
          <a:bodyPr/>
          <a:lstStyle/>
          <a:p>
            <a:pPr marL="0" indent="0">
              <a:buNone/>
            </a:pPr>
            <a:r>
              <a:rPr lang="en-US" dirty="0" smtClean="0"/>
              <a:t>Upload the jar</a:t>
            </a:r>
          </a:p>
          <a:p>
            <a:pPr marL="0" indent="0">
              <a:buNone/>
            </a:pPr>
            <a:endParaRPr lang="en-US" dirty="0"/>
          </a:p>
        </p:txBody>
      </p:sp>
      <p:pic>
        <p:nvPicPr>
          <p:cNvPr id="4" name="Picture 3" descr="Screen Shot 2012-11-26 at 12.11.4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 y="2514600"/>
            <a:ext cx="8198069" cy="1981200"/>
          </a:xfrm>
          <a:prstGeom prst="rect">
            <a:avLst/>
          </a:prstGeom>
        </p:spPr>
      </p:pic>
      <p:sp>
        <p:nvSpPr>
          <p:cNvPr id="5" name="Slide Number Placeholder 4"/>
          <p:cNvSpPr>
            <a:spLocks noGrp="1"/>
          </p:cNvSpPr>
          <p:nvPr>
            <p:ph type="sldNum" sz="quarter" idx="11"/>
          </p:nvPr>
        </p:nvSpPr>
        <p:spPr/>
        <p:txBody>
          <a:bodyPr/>
          <a:lstStyle/>
          <a:p>
            <a:pPr>
              <a:defRPr/>
            </a:pPr>
            <a:fld id="{46C1AD1C-14FA-124C-BDE5-9A4F7356B2F5}" type="slidenum">
              <a:rPr lang="en-US" smtClean="0"/>
              <a:pPr>
                <a:defRPr/>
              </a:pPr>
              <a:t>167</a:t>
            </a:fld>
            <a:endParaRPr lang="en-US"/>
          </a:p>
        </p:txBody>
      </p:sp>
    </p:spTree>
    <p:extLst>
      <p:ext uri="{BB962C8B-B14F-4D97-AF65-F5344CB8AC3E}">
        <p14:creationId xmlns:p14="http://schemas.microsoft.com/office/powerpoint/2010/main" val="782828158"/>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Interactive Demo: Service </a:t>
            </a:r>
            <a:r>
              <a:rPr lang="en-US" sz="3200" dirty="0" smtClean="0"/>
              <a:t>Plugin</a:t>
            </a:r>
            <a:r>
              <a:rPr lang="en-US" sz="2800" dirty="0" smtClean="0"/>
              <a:t/>
            </a:r>
            <a:br>
              <a:rPr lang="en-US" sz="2800" dirty="0" smtClean="0"/>
            </a:br>
            <a:r>
              <a:rPr lang="en-US" sz="2800" dirty="0">
                <a:solidFill>
                  <a:srgbClr val="FF0000"/>
                </a:solidFill>
              </a:rPr>
              <a:t>Import Plugin to Framework</a:t>
            </a:r>
            <a:endParaRPr lang="en-US" sz="2800" dirty="0"/>
          </a:p>
        </p:txBody>
      </p:sp>
      <p:pic>
        <p:nvPicPr>
          <p:cNvPr id="5" name="Content Placeholder 4" descr="Screen Shot 2012-11-26 at 12.05.48 PM.png"/>
          <p:cNvPicPr>
            <a:picLocks noGrp="1" noChangeAspect="1"/>
          </p:cNvPicPr>
          <p:nvPr>
            <p:ph idx="1"/>
          </p:nvPr>
        </p:nvPicPr>
        <p:blipFill>
          <a:blip r:embed="rId2">
            <a:extLst>
              <a:ext uri="{28A0092B-C50C-407E-A947-70E740481C1C}">
                <a14:useLocalDpi xmlns:a14="http://schemas.microsoft.com/office/drawing/2010/main" val="0"/>
              </a:ext>
            </a:extLst>
          </a:blip>
          <a:srcRect t="39" b="39"/>
          <a:stretch>
            <a:fillRect/>
          </a:stretch>
        </p:blipFill>
        <p:spPr>
          <a:xfrm>
            <a:off x="1295401" y="2362201"/>
            <a:ext cx="5334000" cy="3271808"/>
          </a:xfrm>
        </p:spPr>
      </p:pic>
      <p:sp>
        <p:nvSpPr>
          <p:cNvPr id="3" name="Slide Number Placeholder 2"/>
          <p:cNvSpPr>
            <a:spLocks noGrp="1"/>
          </p:cNvSpPr>
          <p:nvPr>
            <p:ph type="sldNum" sz="quarter" idx="11"/>
          </p:nvPr>
        </p:nvSpPr>
        <p:spPr/>
        <p:txBody>
          <a:bodyPr/>
          <a:lstStyle/>
          <a:p>
            <a:pPr>
              <a:defRPr/>
            </a:pPr>
            <a:fld id="{46C1AD1C-14FA-124C-BDE5-9A4F7356B2F5}" type="slidenum">
              <a:rPr lang="en-US" smtClean="0"/>
              <a:pPr>
                <a:defRPr/>
              </a:pPr>
              <a:t>168</a:t>
            </a:fld>
            <a:endParaRPr lang="en-US"/>
          </a:p>
        </p:txBody>
      </p:sp>
    </p:spTree>
    <p:extLst>
      <p:ext uri="{BB962C8B-B14F-4D97-AF65-F5344CB8AC3E}">
        <p14:creationId xmlns:p14="http://schemas.microsoft.com/office/powerpoint/2010/main" val="782828158"/>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Interactive Demo: Service </a:t>
            </a:r>
            <a:r>
              <a:rPr lang="en-US" sz="3200" dirty="0" smtClean="0"/>
              <a:t>Plugin</a:t>
            </a:r>
            <a:br>
              <a:rPr lang="en-US" sz="3200" dirty="0" smtClean="0"/>
            </a:br>
            <a:r>
              <a:rPr lang="en-US" sz="2800" dirty="0">
                <a:solidFill>
                  <a:srgbClr val="FF0000"/>
                </a:solidFill>
              </a:rPr>
              <a:t>Import Plugin to Framework</a:t>
            </a:r>
            <a:endParaRPr lang="en-US" sz="2800" dirty="0"/>
          </a:p>
        </p:txBody>
      </p:sp>
      <p:sp>
        <p:nvSpPr>
          <p:cNvPr id="3" name="Content Placeholder 2"/>
          <p:cNvSpPr>
            <a:spLocks noGrp="1"/>
          </p:cNvSpPr>
          <p:nvPr>
            <p:ph idx="1"/>
          </p:nvPr>
        </p:nvSpPr>
        <p:spPr/>
        <p:txBody>
          <a:bodyPr/>
          <a:lstStyle/>
          <a:p>
            <a:pPr marL="0" indent="0">
              <a:buNone/>
            </a:pPr>
            <a:r>
              <a:rPr lang="en-US" dirty="0" smtClean="0"/>
              <a:t>If necessary start the plugin:</a:t>
            </a:r>
          </a:p>
          <a:p>
            <a:pPr marL="0" indent="0">
              <a:buNone/>
            </a:pPr>
            <a:endParaRPr lang="en-US" dirty="0"/>
          </a:p>
        </p:txBody>
      </p:sp>
      <p:pic>
        <p:nvPicPr>
          <p:cNvPr id="4" name="Picture 3" descr="Screen Shot 2012-11-26 at 12.06.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3276600"/>
            <a:ext cx="8458200" cy="520700"/>
          </a:xfrm>
          <a:prstGeom prst="rect">
            <a:avLst/>
          </a:prstGeom>
        </p:spPr>
      </p:pic>
      <p:cxnSp>
        <p:nvCxnSpPr>
          <p:cNvPr id="6" name="Straight Arrow Connector 5"/>
          <p:cNvCxnSpPr/>
          <p:nvPr/>
        </p:nvCxnSpPr>
        <p:spPr>
          <a:xfrm>
            <a:off x="8001000" y="2667000"/>
            <a:ext cx="1524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 name="Slide Number Placeholder 4"/>
          <p:cNvSpPr>
            <a:spLocks noGrp="1"/>
          </p:cNvSpPr>
          <p:nvPr>
            <p:ph type="sldNum" sz="quarter" idx="11"/>
          </p:nvPr>
        </p:nvSpPr>
        <p:spPr/>
        <p:txBody>
          <a:bodyPr/>
          <a:lstStyle/>
          <a:p>
            <a:pPr>
              <a:defRPr/>
            </a:pPr>
            <a:fld id="{46C1AD1C-14FA-124C-BDE5-9A4F7356B2F5}" type="slidenum">
              <a:rPr lang="en-US" smtClean="0"/>
              <a:pPr>
                <a:defRPr/>
              </a:pPr>
              <a:t>169</a:t>
            </a:fld>
            <a:endParaRPr lang="en-US"/>
          </a:p>
        </p:txBody>
      </p:sp>
    </p:spTree>
    <p:extLst>
      <p:ext uri="{BB962C8B-B14F-4D97-AF65-F5344CB8AC3E}">
        <p14:creationId xmlns:p14="http://schemas.microsoft.com/office/powerpoint/2010/main" val="78282815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4"/>
          <p:cNvSpPr>
            <a:spLocks noGrp="1"/>
          </p:cNvSpPr>
          <p:nvPr>
            <p:ph type="title"/>
          </p:nvPr>
        </p:nvSpPr>
        <p:spPr>
          <a:xfrm>
            <a:off x="457200" y="0"/>
            <a:ext cx="8305800" cy="1371600"/>
          </a:xfrm>
        </p:spPr>
        <p:txBody>
          <a:bodyPr/>
          <a:lstStyle/>
          <a:p>
            <a:pPr eaLnBrk="1" hangingPunct="1"/>
            <a:r>
              <a:rPr lang="en-AU" dirty="0">
                <a:latin typeface="Arial" charset="0"/>
              </a:rPr>
              <a:t>How do I plan an implementation</a:t>
            </a:r>
            <a:r>
              <a:rPr lang="en-AU" dirty="0" smtClean="0">
                <a:latin typeface="Arial" charset="0"/>
              </a:rPr>
              <a:t>?</a:t>
            </a:r>
            <a:br>
              <a:rPr lang="en-AU" dirty="0" smtClean="0">
                <a:latin typeface="Arial" charset="0"/>
              </a:rPr>
            </a:br>
            <a:r>
              <a:rPr lang="en-US" sz="2800" dirty="0">
                <a:solidFill>
                  <a:srgbClr val="FF0000"/>
                </a:solidFill>
                <a:latin typeface="Arial" charset="0"/>
              </a:rPr>
              <a:t>CTS2 Service</a:t>
            </a:r>
          </a:p>
        </p:txBody>
      </p:sp>
      <p:sp>
        <p:nvSpPr>
          <p:cNvPr id="30722" name="Content Placeholder 7"/>
          <p:cNvSpPr>
            <a:spLocks noGrp="1"/>
          </p:cNvSpPr>
          <p:nvPr>
            <p:ph idx="1"/>
          </p:nvPr>
        </p:nvSpPr>
        <p:spPr/>
        <p:txBody>
          <a:bodyPr/>
          <a:lstStyle/>
          <a:p>
            <a:pPr marL="0" indent="0" eaLnBrk="1" hangingPunct="1">
              <a:buNone/>
              <a:defRPr/>
            </a:pPr>
            <a:r>
              <a:rPr lang="en-US" sz="2800" dirty="0" smtClean="0">
                <a:latin typeface="Arial" charset="0"/>
              </a:rPr>
              <a:t>A </a:t>
            </a:r>
            <a:r>
              <a:rPr lang="en-US" sz="2800" dirty="0">
                <a:latin typeface="Arial" charset="0"/>
              </a:rPr>
              <a:t>persisted Terminology</a:t>
            </a:r>
          </a:p>
          <a:p>
            <a:pPr lvl="1" eaLnBrk="1" hangingPunct="1">
              <a:defRPr/>
            </a:pPr>
            <a:r>
              <a:rPr lang="en-US" dirty="0">
                <a:latin typeface="Arial" charset="0"/>
              </a:rPr>
              <a:t>CTS2 doesn’t specify how this is done</a:t>
            </a:r>
          </a:p>
          <a:p>
            <a:pPr eaLnBrk="1" hangingPunct="1">
              <a:defRPr/>
            </a:pPr>
            <a:r>
              <a:rPr lang="en-US" sz="2800" dirty="0" smtClean="0">
                <a:latin typeface="Arial" charset="0"/>
              </a:rPr>
              <a:t>It may require wrapping </a:t>
            </a:r>
            <a:r>
              <a:rPr lang="en-US" sz="2800" dirty="0">
                <a:latin typeface="Arial" charset="0"/>
              </a:rPr>
              <a:t>an existing terminology service</a:t>
            </a:r>
          </a:p>
          <a:p>
            <a:pPr lvl="1" eaLnBrk="1" hangingPunct="1">
              <a:defRPr/>
            </a:pPr>
            <a:r>
              <a:rPr lang="en-US" dirty="0">
                <a:latin typeface="Arial" charset="0"/>
              </a:rPr>
              <a:t>Providing a mapping and a bridge for legacy technology</a:t>
            </a:r>
          </a:p>
          <a:p>
            <a:pPr eaLnBrk="1" hangingPunct="1">
              <a:defRPr/>
            </a:pPr>
            <a:r>
              <a:rPr lang="en-US" sz="2800" dirty="0" smtClean="0">
                <a:latin typeface="Arial" charset="0"/>
              </a:rPr>
              <a:t>Or creating </a:t>
            </a:r>
            <a:r>
              <a:rPr lang="en-US" sz="2800" dirty="0">
                <a:latin typeface="Arial" charset="0"/>
              </a:rPr>
              <a:t>a direct implementation of CTS2 over a database</a:t>
            </a:r>
          </a:p>
          <a:p>
            <a:pPr lvl="1" eaLnBrk="1" hangingPunct="1">
              <a:defRPr/>
            </a:pPr>
            <a:r>
              <a:rPr lang="en-US" dirty="0">
                <a:latin typeface="Arial" charset="0"/>
              </a:rPr>
              <a:t>Starting from scratch against a (set of) persisted terminologies.</a:t>
            </a:r>
          </a:p>
        </p:txBody>
      </p:sp>
      <p:sp>
        <p:nvSpPr>
          <p:cNvPr id="2" name="Slide Number Placeholder 1"/>
          <p:cNvSpPr>
            <a:spLocks noGrp="1"/>
          </p:cNvSpPr>
          <p:nvPr>
            <p:ph type="sldNum" sz="quarter" idx="11"/>
          </p:nvPr>
        </p:nvSpPr>
        <p:spPr/>
        <p:txBody>
          <a:bodyPr/>
          <a:lstStyle/>
          <a:p>
            <a:pPr>
              <a:defRPr/>
            </a:pPr>
            <a:fld id="{46C1AD1C-14FA-124C-BDE5-9A4F7356B2F5}" type="slidenum">
              <a:rPr lang="en-US" smtClean="0"/>
              <a:pPr>
                <a:defRPr/>
              </a:pPr>
              <a:t>17</a:t>
            </a:fld>
            <a:endParaRPr lang="en-US"/>
          </a:p>
        </p:txBody>
      </p:sp>
    </p:spTree>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Interactive Demo: Service </a:t>
            </a:r>
            <a:r>
              <a:rPr lang="en-US" sz="3600" dirty="0" smtClean="0"/>
              <a:t>Plugin</a:t>
            </a:r>
            <a:r>
              <a:rPr lang="en-US" dirty="0" smtClean="0"/>
              <a:t/>
            </a:r>
            <a:br>
              <a:rPr lang="en-US" dirty="0" smtClean="0"/>
            </a:br>
            <a:r>
              <a:rPr lang="en-US" sz="2800" dirty="0">
                <a:solidFill>
                  <a:srgbClr val="FF0000"/>
                </a:solidFill>
              </a:rPr>
              <a:t>Import Plugin to Framework</a:t>
            </a:r>
            <a:endParaRPr lang="en-US" sz="2800" dirty="0"/>
          </a:p>
        </p:txBody>
      </p:sp>
      <p:sp>
        <p:nvSpPr>
          <p:cNvPr id="3" name="Content Placeholder 2"/>
          <p:cNvSpPr>
            <a:spLocks noGrp="1"/>
          </p:cNvSpPr>
          <p:nvPr>
            <p:ph idx="1"/>
          </p:nvPr>
        </p:nvSpPr>
        <p:spPr/>
        <p:txBody>
          <a:bodyPr/>
          <a:lstStyle/>
          <a:p>
            <a:pPr marL="0" indent="0">
              <a:buNone/>
            </a:pPr>
            <a:r>
              <a:rPr lang="en-US" dirty="0" smtClean="0"/>
              <a:t>Create a REST call in a browser address bar:</a:t>
            </a:r>
          </a:p>
          <a:p>
            <a:pPr marL="0" indent="0">
              <a:buNone/>
            </a:pPr>
            <a:endParaRPr lang="en-US" dirty="0"/>
          </a:p>
          <a:p>
            <a:pPr marL="0" indent="0">
              <a:buNone/>
            </a:pPr>
            <a:endParaRPr lang="en-US" dirty="0" smtClean="0"/>
          </a:p>
          <a:p>
            <a:pPr marL="0" indent="0">
              <a:buNone/>
            </a:pPr>
            <a:endParaRPr lang="en-US" dirty="0"/>
          </a:p>
        </p:txBody>
      </p:sp>
      <p:pic>
        <p:nvPicPr>
          <p:cNvPr id="4" name="Picture 3" descr="Screen Shot 2012-11-26 at 12.23.22 PM.png"/>
          <p:cNvPicPr>
            <a:picLocks noChangeAspect="1"/>
          </p:cNvPicPr>
          <p:nvPr/>
        </p:nvPicPr>
        <p:blipFill rotWithShape="1">
          <a:blip r:embed="rId3">
            <a:extLst>
              <a:ext uri="{28A0092B-C50C-407E-A947-70E740481C1C}">
                <a14:useLocalDpi xmlns:a14="http://schemas.microsoft.com/office/drawing/2010/main" val="0"/>
              </a:ext>
            </a:extLst>
          </a:blip>
          <a:srcRect l="-4" r="40077"/>
          <a:stretch/>
        </p:blipFill>
        <p:spPr>
          <a:xfrm>
            <a:off x="533400" y="3352800"/>
            <a:ext cx="7662672" cy="850900"/>
          </a:xfrm>
          <a:prstGeom prst="rect">
            <a:avLst/>
          </a:prstGeom>
        </p:spPr>
      </p:pic>
      <p:sp>
        <p:nvSpPr>
          <p:cNvPr id="5" name="Slide Number Placeholder 4"/>
          <p:cNvSpPr>
            <a:spLocks noGrp="1"/>
          </p:cNvSpPr>
          <p:nvPr>
            <p:ph type="sldNum" sz="quarter" idx="11"/>
          </p:nvPr>
        </p:nvSpPr>
        <p:spPr/>
        <p:txBody>
          <a:bodyPr/>
          <a:lstStyle/>
          <a:p>
            <a:pPr>
              <a:defRPr/>
            </a:pPr>
            <a:fld id="{46C1AD1C-14FA-124C-BDE5-9A4F7356B2F5}" type="slidenum">
              <a:rPr lang="en-US" smtClean="0"/>
              <a:pPr>
                <a:defRPr/>
              </a:pPr>
              <a:t>170</a:t>
            </a:fld>
            <a:endParaRPr lang="en-US"/>
          </a:p>
        </p:txBody>
      </p:sp>
    </p:spTree>
    <p:extLst>
      <p:ext uri="{BB962C8B-B14F-4D97-AF65-F5344CB8AC3E}">
        <p14:creationId xmlns:p14="http://schemas.microsoft.com/office/powerpoint/2010/main" val="537431813"/>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charset="0"/>
              </a:rPr>
              <a:t>Interactive Demo</a:t>
            </a:r>
            <a:br>
              <a:rPr lang="en-US" dirty="0" smtClean="0">
                <a:latin typeface="Arial" charset="0"/>
              </a:rPr>
            </a:br>
            <a:r>
              <a:rPr lang="en-US" sz="2800" dirty="0" smtClean="0">
                <a:solidFill>
                  <a:srgbClr val="FF0000"/>
                </a:solidFill>
                <a:latin typeface="Arial" charset="0"/>
              </a:rPr>
              <a:t>Service Plugin</a:t>
            </a:r>
            <a:endParaRPr lang="en-US" dirty="0"/>
          </a:p>
        </p:txBody>
      </p:sp>
      <p:pic>
        <p:nvPicPr>
          <p:cNvPr id="4" name="Content Placeholder 3" descr="Screen Shot 2012-11-26 at 12.23.46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61" t="-27404" r="-20" b="-74943"/>
          <a:stretch/>
        </p:blipFill>
        <p:spPr>
          <a:xfrm>
            <a:off x="533400" y="2286000"/>
            <a:ext cx="7826375" cy="4800600"/>
          </a:xfrm>
        </p:spPr>
      </p:pic>
      <p:sp>
        <p:nvSpPr>
          <p:cNvPr id="3" name="TextBox 2"/>
          <p:cNvSpPr txBox="1"/>
          <p:nvPr/>
        </p:nvSpPr>
        <p:spPr>
          <a:xfrm>
            <a:off x="609600" y="2057400"/>
            <a:ext cx="2978875" cy="523220"/>
          </a:xfrm>
          <a:prstGeom prst="rect">
            <a:avLst/>
          </a:prstGeom>
          <a:noFill/>
        </p:spPr>
        <p:txBody>
          <a:bodyPr wrap="none" rtlCol="0">
            <a:spAutoFit/>
          </a:bodyPr>
          <a:lstStyle/>
          <a:p>
            <a:r>
              <a:rPr lang="en-US" sz="2800" dirty="0" smtClean="0"/>
              <a:t>Expected Results</a:t>
            </a:r>
            <a:endParaRPr lang="en-US" sz="2800" dirty="0"/>
          </a:p>
        </p:txBody>
      </p:sp>
      <p:sp>
        <p:nvSpPr>
          <p:cNvPr id="5" name="Slide Number Placeholder 4"/>
          <p:cNvSpPr>
            <a:spLocks noGrp="1"/>
          </p:cNvSpPr>
          <p:nvPr>
            <p:ph type="sldNum" sz="quarter" idx="11"/>
          </p:nvPr>
        </p:nvSpPr>
        <p:spPr/>
        <p:txBody>
          <a:bodyPr/>
          <a:lstStyle/>
          <a:p>
            <a:pPr>
              <a:defRPr/>
            </a:pPr>
            <a:fld id="{46C1AD1C-14FA-124C-BDE5-9A4F7356B2F5}" type="slidenum">
              <a:rPr lang="en-US" smtClean="0"/>
              <a:pPr>
                <a:defRPr/>
              </a:pPr>
              <a:t>171</a:t>
            </a:fld>
            <a:endParaRPr lang="en-US"/>
          </a:p>
        </p:txBody>
      </p:sp>
    </p:spTree>
    <p:extLst>
      <p:ext uri="{BB962C8B-B14F-4D97-AF65-F5344CB8AC3E}">
        <p14:creationId xmlns:p14="http://schemas.microsoft.com/office/powerpoint/2010/main" val="1983619027"/>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rPr>
              <a:t>Interactive Demo</a:t>
            </a:r>
            <a:br>
              <a:rPr lang="en-US" dirty="0">
                <a:latin typeface="Arial" charset="0"/>
              </a:rPr>
            </a:br>
            <a:r>
              <a:rPr lang="en-US" sz="2800" dirty="0">
                <a:solidFill>
                  <a:srgbClr val="FF0000"/>
                </a:solidFill>
                <a:latin typeface="Arial" charset="0"/>
              </a:rPr>
              <a:t>Service </a:t>
            </a:r>
            <a:r>
              <a:rPr lang="en-US" sz="2800" dirty="0" smtClean="0">
                <a:solidFill>
                  <a:srgbClr val="FF0000"/>
                </a:solidFill>
                <a:latin typeface="Arial" charset="0"/>
              </a:rPr>
              <a:t>Plugin</a:t>
            </a:r>
            <a:endParaRPr lang="en-US" dirty="0"/>
          </a:p>
        </p:txBody>
      </p:sp>
      <p:sp>
        <p:nvSpPr>
          <p:cNvPr id="3" name="Content Placeholder 2"/>
          <p:cNvSpPr>
            <a:spLocks noGrp="1"/>
          </p:cNvSpPr>
          <p:nvPr>
            <p:ph idx="1"/>
          </p:nvPr>
        </p:nvSpPr>
        <p:spPr/>
        <p:txBody>
          <a:bodyPr/>
          <a:lstStyle/>
          <a:p>
            <a:pPr marL="0" indent="0">
              <a:buNone/>
            </a:pPr>
            <a:r>
              <a:rPr lang="en-US" sz="2800" dirty="0" smtClean="0"/>
              <a:t>What have we learned:</a:t>
            </a:r>
          </a:p>
          <a:p>
            <a:r>
              <a:rPr lang="en-US" sz="2800" dirty="0" smtClean="0"/>
              <a:t>What class needs to be extended to create a plugin class</a:t>
            </a:r>
          </a:p>
          <a:p>
            <a:r>
              <a:rPr lang="en-US" sz="2800" dirty="0" smtClean="0"/>
              <a:t>How to create a mapping from a source to a CTS2 compatible element</a:t>
            </a:r>
          </a:p>
          <a:p>
            <a:r>
              <a:rPr lang="en-US" sz="2800" dirty="0" smtClean="0"/>
              <a:t>How to import third party software into the OSGI bundling system using maven</a:t>
            </a:r>
          </a:p>
          <a:p>
            <a:r>
              <a:rPr lang="en-US" sz="2800" dirty="0" smtClean="0"/>
              <a:t>How to run the CTS2 Development Framework Standalone server and upload a plugin to it</a:t>
            </a:r>
            <a:endParaRPr lang="en-US" sz="2800"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172</a:t>
            </a:fld>
            <a:endParaRPr lang="en-US"/>
          </a:p>
        </p:txBody>
      </p:sp>
    </p:spTree>
    <p:extLst>
      <p:ext uri="{BB962C8B-B14F-4D97-AF65-F5344CB8AC3E}">
        <p14:creationId xmlns:p14="http://schemas.microsoft.com/office/powerpoint/2010/main" val="1022752348"/>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p:cNvSpPr>
            <a:spLocks noGrp="1"/>
          </p:cNvSpPr>
          <p:nvPr>
            <p:ph type="title"/>
          </p:nvPr>
        </p:nvSpPr>
        <p:spPr/>
        <p:txBody>
          <a:bodyPr/>
          <a:lstStyle/>
          <a:p>
            <a:pPr eaLnBrk="1" hangingPunct="1"/>
            <a:r>
              <a:rPr lang="en-US" dirty="0" smtClean="0">
                <a:latin typeface="Arial" charset="0"/>
              </a:rPr>
              <a:t>References</a:t>
            </a:r>
            <a:endParaRPr lang="en-US" dirty="0">
              <a:latin typeface="Arial" charset="0"/>
            </a:endParaRPr>
          </a:p>
        </p:txBody>
      </p:sp>
      <p:sp>
        <p:nvSpPr>
          <p:cNvPr id="54274" name="Content Placeholder 2"/>
          <p:cNvSpPr>
            <a:spLocks noGrp="1"/>
          </p:cNvSpPr>
          <p:nvPr>
            <p:ph idx="1"/>
          </p:nvPr>
        </p:nvSpPr>
        <p:spPr/>
        <p:txBody>
          <a:bodyPr/>
          <a:lstStyle/>
          <a:p>
            <a:pPr eaLnBrk="1" hangingPunct="1"/>
            <a:r>
              <a:rPr lang="en-US" sz="1800" dirty="0" smtClean="0">
                <a:latin typeface="Arial" charset="0"/>
              </a:rPr>
              <a:t>Sample REST calls for Module Specifications:  </a:t>
            </a:r>
          </a:p>
          <a:p>
            <a:pPr lvl="1" eaLnBrk="1" hangingPunct="1"/>
            <a:r>
              <a:rPr lang="en-US" sz="1600" dirty="0" smtClean="0">
                <a:latin typeface="Arial" charset="0"/>
                <a:hlinkClick r:id="rId2"/>
              </a:rPr>
              <a:t>http</a:t>
            </a:r>
            <a:r>
              <a:rPr lang="en-US" sz="1600" dirty="0">
                <a:latin typeface="Arial" charset="0"/>
                <a:hlinkClick r:id="rId2"/>
              </a:rPr>
              <a:t>://www.bioontology.org/wiki/index.php/CTS2_BioPortal_wrapper_summary</a:t>
            </a:r>
            <a:endParaRPr lang="en-US" sz="1600" dirty="0">
              <a:latin typeface="Arial" charset="0"/>
            </a:endParaRPr>
          </a:p>
          <a:p>
            <a:pPr eaLnBrk="1" hangingPunct="1"/>
            <a:r>
              <a:rPr lang="en-US" sz="1800" dirty="0" smtClean="0">
                <a:latin typeface="Arial" charset="0"/>
              </a:rPr>
              <a:t>Sample REST calls for Module Specifications against an RDF triple store:  </a:t>
            </a:r>
          </a:p>
          <a:p>
            <a:pPr lvl="1" eaLnBrk="1" hangingPunct="1"/>
            <a:r>
              <a:rPr lang="en-US" sz="1600" dirty="0" smtClean="0">
                <a:latin typeface="Arial" charset="0"/>
                <a:hlinkClick r:id="rId3"/>
              </a:rPr>
              <a:t>http</a:t>
            </a:r>
            <a:r>
              <a:rPr lang="en-US" sz="1600" dirty="0">
                <a:latin typeface="Arial" charset="0"/>
                <a:hlinkClick r:id="rId3"/>
              </a:rPr>
              <a:t>://www.bioontology.org/wiki/index.php/CTS2_RDF_Plugin</a:t>
            </a:r>
            <a:endParaRPr lang="en-US" sz="1600" dirty="0">
              <a:latin typeface="Arial" charset="0"/>
            </a:endParaRPr>
          </a:p>
          <a:p>
            <a:pPr eaLnBrk="1" hangingPunct="1"/>
            <a:r>
              <a:rPr lang="en-US" sz="1800" dirty="0">
                <a:latin typeface="Arial" charset="0"/>
              </a:rPr>
              <a:t>REST interfaces for CTS2:  </a:t>
            </a:r>
            <a:endParaRPr lang="en-US" sz="1800" dirty="0" smtClean="0">
              <a:latin typeface="Arial" charset="0"/>
            </a:endParaRPr>
          </a:p>
          <a:p>
            <a:pPr lvl="1" eaLnBrk="1" hangingPunct="1"/>
            <a:r>
              <a:rPr lang="en-US" sz="1600" dirty="0" smtClean="0">
                <a:latin typeface="Arial" charset="0"/>
                <a:hlinkClick r:id="rId4"/>
              </a:rPr>
              <a:t>http</a:t>
            </a:r>
            <a:r>
              <a:rPr lang="en-US" sz="1600" dirty="0">
                <a:latin typeface="Arial" charset="0"/>
                <a:hlinkClick r:id="rId4"/>
              </a:rPr>
              <a:t>://informatics.mayo.edu/cts2/index.php/REST</a:t>
            </a:r>
            <a:endParaRPr lang="en-US" sz="1600" dirty="0">
              <a:latin typeface="Arial" charset="0"/>
            </a:endParaRPr>
          </a:p>
          <a:p>
            <a:pPr eaLnBrk="1" hangingPunct="1"/>
            <a:r>
              <a:rPr lang="en-US" sz="1800" dirty="0" smtClean="0">
                <a:latin typeface="Arial" charset="0"/>
              </a:rPr>
              <a:t>Service Plugin resources:</a:t>
            </a:r>
          </a:p>
          <a:p>
            <a:pPr lvl="1" eaLnBrk="1" hangingPunct="1"/>
            <a:r>
              <a:rPr lang="en-US" sz="1600" dirty="0" smtClean="0">
                <a:latin typeface="Arial" charset="0"/>
                <a:hlinkClick r:id="rId5"/>
              </a:rPr>
              <a:t>https</a:t>
            </a:r>
            <a:r>
              <a:rPr lang="en-US" sz="1600" dirty="0">
                <a:latin typeface="Arial" charset="0"/>
                <a:hlinkClick r:id="rId5"/>
              </a:rPr>
              <a:t>://github.com/hsbauer/cts2-example-service/archive/</a:t>
            </a:r>
            <a:r>
              <a:rPr lang="en-US" sz="1600" dirty="0" smtClean="0">
                <a:latin typeface="Arial" charset="0"/>
                <a:hlinkClick r:id="rId5"/>
              </a:rPr>
              <a:t>master.zip</a:t>
            </a:r>
            <a:endParaRPr lang="en-US" sz="1600" dirty="0" smtClean="0">
              <a:latin typeface="Arial" charset="0"/>
            </a:endParaRPr>
          </a:p>
          <a:p>
            <a:pPr lvl="1" eaLnBrk="1" hangingPunct="1"/>
            <a:r>
              <a:rPr lang="en-US" sz="1600" dirty="0">
                <a:latin typeface="Arial" charset="0"/>
                <a:hlinkClick r:id="rId6"/>
              </a:rPr>
              <a:t>http://informatics.mayo.edu/cts2/framework/downloads/cts2framework-</a:t>
            </a:r>
            <a:r>
              <a:rPr lang="en-US" sz="1600" dirty="0" smtClean="0">
                <a:latin typeface="Arial" charset="0"/>
                <a:hlinkClick r:id="rId6"/>
              </a:rPr>
              <a:t>standalone.jar</a:t>
            </a:r>
            <a:endParaRPr lang="en-US" sz="1600" dirty="0" smtClean="0">
              <a:latin typeface="Arial" charset="0"/>
            </a:endParaRPr>
          </a:p>
          <a:p>
            <a:pPr lvl="1" eaLnBrk="1" hangingPunct="1"/>
            <a:r>
              <a:rPr lang="en-US" sz="1600" dirty="0">
                <a:hlinkClick r:id="rId7"/>
              </a:rPr>
              <a:t>http://www.mysql.com/downloads/mysql/5.1.html</a:t>
            </a:r>
            <a:endParaRPr lang="en-US" sz="1600" dirty="0"/>
          </a:p>
          <a:p>
            <a:pPr lvl="1" eaLnBrk="1" hangingPunct="1"/>
            <a:r>
              <a:rPr lang="en-US" sz="1600" dirty="0">
                <a:hlinkClick r:id="rId8"/>
              </a:rPr>
              <a:t>http://maven.apache.org/</a:t>
            </a:r>
            <a:r>
              <a:rPr lang="en-US" sz="1600" dirty="0" smtClean="0">
                <a:hlinkClick r:id="rId8"/>
              </a:rPr>
              <a:t>download.html</a:t>
            </a:r>
            <a:r>
              <a:rPr lang="en-US" sz="1600" dirty="0" smtClean="0"/>
              <a:t> (Maven 2.2.1)</a:t>
            </a:r>
            <a:endParaRPr lang="en-US" sz="1600" dirty="0"/>
          </a:p>
          <a:p>
            <a:pPr lvl="1" eaLnBrk="1" hangingPunct="1"/>
            <a:r>
              <a:rPr lang="en-US" sz="1600" dirty="0">
                <a:hlinkClick r:id="rId9"/>
              </a:rPr>
              <a:t>http://www.eclipse.org/downloads</a:t>
            </a:r>
            <a:r>
              <a:rPr lang="en-US" sz="1600" dirty="0" smtClean="0">
                <a:hlinkClick r:id="rId9"/>
              </a:rPr>
              <a:t>/</a:t>
            </a:r>
            <a:endParaRPr lang="en-US" sz="1600" dirty="0" smtClean="0">
              <a:latin typeface="Arial" charset="0"/>
            </a:endParaRPr>
          </a:p>
          <a:p>
            <a:pPr eaLnBrk="1" hangingPunct="1"/>
            <a:endParaRPr lang="en-US" sz="1600" dirty="0">
              <a:latin typeface="Arial" charset="0"/>
            </a:endParaRPr>
          </a:p>
        </p:txBody>
      </p:sp>
      <p:sp>
        <p:nvSpPr>
          <p:cNvPr id="2" name="Slide Number Placeholder 1"/>
          <p:cNvSpPr>
            <a:spLocks noGrp="1"/>
          </p:cNvSpPr>
          <p:nvPr>
            <p:ph type="sldNum" sz="quarter" idx="11"/>
          </p:nvPr>
        </p:nvSpPr>
        <p:spPr/>
        <p:txBody>
          <a:bodyPr/>
          <a:lstStyle/>
          <a:p>
            <a:pPr>
              <a:defRPr/>
            </a:pPr>
            <a:fld id="{46C1AD1C-14FA-124C-BDE5-9A4F7356B2F5}" type="slidenum">
              <a:rPr lang="en-US" smtClean="0"/>
              <a:pPr>
                <a:defRPr/>
              </a:pPr>
              <a:t>173</a:t>
            </a:fld>
            <a:endParaRPr lang="en-US"/>
          </a:p>
        </p:txBody>
      </p:sp>
    </p:spTree>
    <p:extLst>
      <p:ext uri="{BB962C8B-B14F-4D97-AF65-F5344CB8AC3E}">
        <p14:creationId xmlns:p14="http://schemas.microsoft.com/office/powerpoint/2010/main" val="462116822"/>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charset="0"/>
              </a:rPr>
              <a:t>References</a:t>
            </a:r>
            <a:endParaRPr lang="en-US" dirty="0"/>
          </a:p>
        </p:txBody>
      </p:sp>
      <p:sp>
        <p:nvSpPr>
          <p:cNvPr id="3" name="Content Placeholder 2"/>
          <p:cNvSpPr>
            <a:spLocks noGrp="1"/>
          </p:cNvSpPr>
          <p:nvPr>
            <p:ph idx="1"/>
          </p:nvPr>
        </p:nvSpPr>
        <p:spPr/>
        <p:txBody>
          <a:bodyPr/>
          <a:lstStyle/>
          <a:p>
            <a:r>
              <a:rPr lang="en-US" sz="1800" dirty="0" smtClean="0"/>
              <a:t>BioPortal REST Wrapper</a:t>
            </a:r>
          </a:p>
          <a:p>
            <a:pPr lvl="1"/>
            <a:r>
              <a:rPr lang="en-US" sz="1600" dirty="0">
                <a:hlinkClick r:id="rId2"/>
              </a:rPr>
              <a:t>http://informatics.mayo.edu/cts2/rest/</a:t>
            </a:r>
            <a:r>
              <a:rPr lang="en-US" sz="1600" dirty="0" smtClean="0">
                <a:hlinkClick r:id="rId2"/>
              </a:rPr>
              <a:t>valuesets</a:t>
            </a:r>
            <a:endParaRPr lang="en-US" sz="1600" dirty="0" smtClean="0"/>
          </a:p>
          <a:p>
            <a:r>
              <a:rPr lang="en-US" sz="1800" dirty="0" smtClean="0"/>
              <a:t>BioPortal RDF Wrapper</a:t>
            </a:r>
          </a:p>
          <a:p>
            <a:pPr lvl="1"/>
            <a:r>
              <a:rPr lang="en-US" sz="1600" dirty="0">
                <a:hlinkClick r:id="rId3"/>
              </a:rPr>
              <a:t>http://informatics.mayo.edu/cts2/services/bioportal-rdf/</a:t>
            </a:r>
            <a:r>
              <a:rPr lang="en-US" sz="1600" dirty="0" smtClean="0">
                <a:hlinkClick r:id="rId3"/>
              </a:rPr>
              <a:t>valuesets</a:t>
            </a:r>
            <a:endParaRPr lang="en-US" sz="1600" dirty="0" smtClean="0">
              <a:latin typeface="Arial" charset="0"/>
            </a:endParaRPr>
          </a:p>
          <a:p>
            <a:r>
              <a:rPr lang="en-US" sz="1800" dirty="0" smtClean="0">
                <a:latin typeface="Arial" charset="0"/>
              </a:rPr>
              <a:t>BioPortal </a:t>
            </a:r>
            <a:r>
              <a:rPr lang="en-US" sz="1800" dirty="0"/>
              <a:t>SPARQL endpoint</a:t>
            </a:r>
            <a:r>
              <a:rPr lang="en-US" sz="1800" dirty="0" smtClean="0">
                <a:latin typeface="Arial" charset="0"/>
              </a:rPr>
              <a:t>:</a:t>
            </a:r>
          </a:p>
          <a:p>
            <a:pPr lvl="1"/>
            <a:r>
              <a:rPr lang="en-US" sz="1600" dirty="0">
                <a:latin typeface="Arial" charset="0"/>
                <a:hlinkClick r:id="rId4"/>
              </a:rPr>
              <a:t>http://sparql.bioontology.org</a:t>
            </a:r>
            <a:r>
              <a:rPr lang="en-US" sz="1600" dirty="0" smtClean="0">
                <a:latin typeface="Arial" charset="0"/>
                <a:hlinkClick r:id="rId4"/>
              </a:rPr>
              <a:t>/</a:t>
            </a:r>
            <a:endParaRPr lang="en-US" sz="1600" dirty="0" smtClean="0">
              <a:latin typeface="Arial" charset="0"/>
            </a:endParaRPr>
          </a:p>
          <a:p>
            <a:pPr marL="342900" lvl="2" indent="-342900">
              <a:buClr>
                <a:schemeClr val="accent1"/>
              </a:buClr>
              <a:buSzPct val="75000"/>
            </a:pPr>
            <a:r>
              <a:rPr lang="en-US" sz="1800" dirty="0" smtClean="0">
                <a:cs typeface="Arial"/>
              </a:rPr>
              <a:t>MU Quality</a:t>
            </a:r>
            <a:r>
              <a:rPr lang="en-US" sz="1800" dirty="0" smtClean="0"/>
              <a:t> </a:t>
            </a:r>
            <a:r>
              <a:rPr lang="en-US" sz="1800" dirty="0"/>
              <a:t>Measure Value Set Service</a:t>
            </a:r>
          </a:p>
          <a:p>
            <a:pPr lvl="1"/>
            <a:r>
              <a:rPr lang="en-US" sz="1600" dirty="0" smtClean="0">
                <a:latin typeface="Arial" charset="0"/>
                <a:hlinkClick r:id="rId5"/>
              </a:rPr>
              <a:t>https://informatics.mayo.edu/cts2/services/mat/valuesets</a:t>
            </a:r>
            <a:endParaRPr lang="en-US" sz="1600" dirty="0" smtClean="0">
              <a:latin typeface="Arial" charset="0"/>
            </a:endParaRPr>
          </a:p>
          <a:p>
            <a:r>
              <a:rPr lang="en-US" sz="1600" dirty="0" smtClean="0">
                <a:latin typeface="Arial" charset="0"/>
              </a:rPr>
              <a:t>GUIs that display CTS2 Content:</a:t>
            </a:r>
          </a:p>
          <a:p>
            <a:pPr lvl="1"/>
            <a:r>
              <a:rPr lang="en-US" sz="1600" dirty="0">
                <a:hlinkClick r:id="rId6"/>
              </a:rPr>
              <a:t>https://informatics.mayo.edu/</a:t>
            </a:r>
            <a:r>
              <a:rPr lang="en-US" sz="1600" dirty="0" smtClean="0">
                <a:hlinkClick r:id="rId6"/>
              </a:rPr>
              <a:t>vsmc</a:t>
            </a:r>
            <a:endParaRPr lang="en-US" sz="1600" dirty="0" smtClean="0"/>
          </a:p>
          <a:p>
            <a:pPr lvl="1"/>
            <a:r>
              <a:rPr lang="en-US" sz="1600" dirty="0" smtClean="0">
                <a:latin typeface="Arial" charset="0"/>
                <a:hlinkClick r:id="rId7"/>
              </a:rPr>
              <a:t>http</a:t>
            </a:r>
            <a:r>
              <a:rPr lang="en-US" sz="1600" dirty="0">
                <a:latin typeface="Arial" charset="0"/>
                <a:hlinkClick r:id="rId7"/>
              </a:rPr>
              <a:t>://www.phenotypeportal.org</a:t>
            </a:r>
            <a:r>
              <a:rPr lang="en-US" sz="1600" dirty="0" smtClean="0">
                <a:latin typeface="Arial" charset="0"/>
                <a:hlinkClick r:id="rId7"/>
              </a:rPr>
              <a:t>/</a:t>
            </a:r>
            <a:endParaRPr lang="en-US" sz="1600" dirty="0">
              <a:latin typeface="Arial" charset="0"/>
            </a:endParaRPr>
          </a:p>
          <a:p>
            <a:r>
              <a:rPr lang="en-US" sz="1600" dirty="0" smtClean="0">
                <a:latin typeface="Arial" charset="0"/>
              </a:rPr>
              <a:t>UI Widgets Example:  </a:t>
            </a:r>
          </a:p>
          <a:p>
            <a:pPr lvl="1"/>
            <a:r>
              <a:rPr lang="en-US" sz="1600" dirty="0" smtClean="0">
                <a:hlinkClick r:id="rId8"/>
              </a:rPr>
              <a:t>http://informatics.mayo.edu/cts2widgets/widgets.html</a:t>
            </a:r>
            <a:endParaRPr lang="en-US" sz="1600" dirty="0" smtClean="0"/>
          </a:p>
          <a:p>
            <a:pPr marL="457200" lvl="1" indent="0">
              <a:buNone/>
            </a:pPr>
            <a:endParaRPr lang="en-US" sz="1600" dirty="0" smtClean="0"/>
          </a:p>
          <a:p>
            <a:pPr lvl="1"/>
            <a:endParaRPr lang="en-US" sz="1600"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174</a:t>
            </a:fld>
            <a:endParaRPr lang="en-US"/>
          </a:p>
        </p:txBody>
      </p:sp>
    </p:spTree>
    <p:extLst>
      <p:ext uri="{BB962C8B-B14F-4D97-AF65-F5344CB8AC3E}">
        <p14:creationId xmlns:p14="http://schemas.microsoft.com/office/powerpoint/2010/main" val="2517447661"/>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sz="1800" dirty="0"/>
              <a:t>UI Widgets in </a:t>
            </a:r>
            <a:r>
              <a:rPr lang="en-US" sz="1800" dirty="0" err="1"/>
              <a:t>GitHub</a:t>
            </a:r>
            <a:r>
              <a:rPr lang="en-US" sz="1800" dirty="0"/>
              <a:t>:</a:t>
            </a:r>
          </a:p>
          <a:p>
            <a:pPr lvl="1"/>
            <a:r>
              <a:rPr lang="en-US" sz="1600" dirty="0">
                <a:hlinkClick r:id="rId2"/>
              </a:rPr>
              <a:t>https://github.com/cts2/</a:t>
            </a:r>
            <a:endParaRPr lang="en-US" sz="1600" dirty="0"/>
          </a:p>
          <a:p>
            <a:pPr lvl="1"/>
            <a:r>
              <a:rPr lang="en-US" sz="1600" dirty="0">
                <a:hlinkClick r:id="rId3"/>
              </a:rPr>
              <a:t>https://github.com/cts2/cts2autocomplete</a:t>
            </a:r>
            <a:endParaRPr lang="en-US" sz="1600" dirty="0"/>
          </a:p>
          <a:p>
            <a:pPr lvl="1"/>
            <a:r>
              <a:rPr lang="en-US" sz="1600" dirty="0">
                <a:hlinkClick r:id="rId4"/>
              </a:rPr>
              <a:t>https://github.com/cts2/cts2tooltip</a:t>
            </a:r>
            <a:endParaRPr lang="en-US" sz="1600" dirty="0"/>
          </a:p>
          <a:p>
            <a:pPr lvl="1"/>
            <a:r>
              <a:rPr lang="en-US" sz="1600" dirty="0">
                <a:hlinkClick r:id="rId5"/>
              </a:rPr>
              <a:t>https://github.com/cts2/cts2dropdown</a:t>
            </a:r>
            <a:endParaRPr lang="en-US" sz="1600" dirty="0"/>
          </a:p>
          <a:p>
            <a:r>
              <a:rPr lang="en-US" sz="1800" dirty="0" err="1"/>
              <a:t>jQuery</a:t>
            </a:r>
            <a:r>
              <a:rPr lang="en-US" sz="1800" dirty="0"/>
              <a:t> UI Widget Reference:</a:t>
            </a:r>
          </a:p>
          <a:p>
            <a:pPr lvl="1"/>
            <a:r>
              <a:rPr lang="en-US" sz="1600" dirty="0">
                <a:hlinkClick r:id="rId6"/>
              </a:rPr>
              <a:t>http://jqueryui.com</a:t>
            </a:r>
            <a:r>
              <a:rPr lang="en-US" sz="1600" dirty="0" smtClean="0">
                <a:hlinkClick r:id="rId6"/>
              </a:rPr>
              <a:t>/</a:t>
            </a:r>
            <a:endParaRPr lang="en-US" sz="1600" dirty="0" smtClean="0"/>
          </a:p>
          <a:p>
            <a:r>
              <a:rPr lang="en-US" sz="1800" dirty="0" err="1" smtClean="0"/>
              <a:t>JSFiddle</a:t>
            </a:r>
            <a:r>
              <a:rPr lang="en-US" sz="1800" dirty="0" smtClean="0"/>
              <a:t> UI Widgets Lab Exercises:</a:t>
            </a:r>
          </a:p>
          <a:p>
            <a:pPr lvl="1"/>
            <a:r>
              <a:rPr lang="en-US" sz="1600" dirty="0" smtClean="0"/>
              <a:t>Tooltip: </a:t>
            </a:r>
            <a:r>
              <a:rPr lang="en-US" sz="1600" dirty="0" smtClean="0">
                <a:hlinkClick r:id="rId7"/>
              </a:rPr>
              <a:t>http</a:t>
            </a:r>
            <a:r>
              <a:rPr lang="en-US" sz="1600" dirty="0">
                <a:hlinkClick r:id="rId7"/>
              </a:rPr>
              <a:t>://jsfiddle.net/coryendle/n9bWF</a:t>
            </a:r>
            <a:r>
              <a:rPr lang="en-US" sz="1600" dirty="0" smtClean="0">
                <a:hlinkClick r:id="rId7"/>
              </a:rPr>
              <a:t>/</a:t>
            </a:r>
            <a:endParaRPr lang="en-US" sz="1600" dirty="0" smtClean="0"/>
          </a:p>
          <a:p>
            <a:pPr lvl="1"/>
            <a:r>
              <a:rPr lang="en-US" sz="1600" dirty="0"/>
              <a:t>Autocomplete: </a:t>
            </a:r>
            <a:r>
              <a:rPr lang="en-US" sz="1600" dirty="0">
                <a:hlinkClick r:id="rId8"/>
              </a:rPr>
              <a:t>http://jsfiddle.net/coryendle/dKjXs</a:t>
            </a:r>
            <a:r>
              <a:rPr lang="en-US" sz="1600" dirty="0" smtClean="0">
                <a:hlinkClick r:id="rId8"/>
              </a:rPr>
              <a:t>/</a:t>
            </a:r>
            <a:endParaRPr lang="en-US" sz="1600" dirty="0" smtClean="0"/>
          </a:p>
          <a:p>
            <a:pPr lvl="1"/>
            <a:r>
              <a:rPr lang="en-US" sz="1600" dirty="0"/>
              <a:t>Dropdown: </a:t>
            </a:r>
            <a:r>
              <a:rPr lang="en-US" sz="1600" dirty="0">
                <a:hlinkClick r:id="rId9"/>
              </a:rPr>
              <a:t>http://jsfiddle.net/coryendle/bhTaD</a:t>
            </a:r>
            <a:r>
              <a:rPr lang="en-US" sz="1600" dirty="0" smtClean="0">
                <a:hlinkClick r:id="rId9"/>
              </a:rPr>
              <a:t>/</a:t>
            </a:r>
            <a:endParaRPr lang="en-US" sz="1600" dirty="0" smtClean="0"/>
          </a:p>
          <a:p>
            <a:pPr marL="457200" lvl="1" indent="0">
              <a:buNone/>
            </a:pPr>
            <a:endParaRPr lang="en-US" sz="1600" dirty="0" smtClean="0"/>
          </a:p>
          <a:p>
            <a:pPr marL="457200" lvl="1" indent="0">
              <a:buNone/>
            </a:pPr>
            <a:endParaRPr lang="en-US" sz="1600" dirty="0" smtClean="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175</a:t>
            </a:fld>
            <a:endParaRPr lang="en-US"/>
          </a:p>
        </p:txBody>
      </p:sp>
    </p:spTree>
    <p:extLst>
      <p:ext uri="{BB962C8B-B14F-4D97-AF65-F5344CB8AC3E}">
        <p14:creationId xmlns:p14="http://schemas.microsoft.com/office/powerpoint/2010/main" val="3778493475"/>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2"/>
          <p:cNvSpPr>
            <a:spLocks noGrp="1"/>
          </p:cNvSpPr>
          <p:nvPr>
            <p:ph type="title"/>
          </p:nvPr>
        </p:nvSpPr>
        <p:spPr/>
        <p:txBody>
          <a:bodyPr/>
          <a:lstStyle/>
          <a:p>
            <a:pPr eaLnBrk="1" hangingPunct="1"/>
            <a:r>
              <a:rPr lang="en-US">
                <a:latin typeface="Arial" charset="0"/>
              </a:rPr>
              <a:t>Questions &amp; Discussion</a:t>
            </a:r>
          </a:p>
        </p:txBody>
      </p:sp>
      <p:sp>
        <p:nvSpPr>
          <p:cNvPr id="2" name="Slide Number Placeholder 1"/>
          <p:cNvSpPr>
            <a:spLocks noGrp="1"/>
          </p:cNvSpPr>
          <p:nvPr>
            <p:ph type="sldNum" sz="quarter" idx="11"/>
          </p:nvPr>
        </p:nvSpPr>
        <p:spPr/>
        <p:txBody>
          <a:bodyPr/>
          <a:lstStyle/>
          <a:p>
            <a:pPr>
              <a:defRPr/>
            </a:pPr>
            <a:fld id="{AF80F451-D549-8543-8A4E-A18FA16C6B85}" type="slidenum">
              <a:rPr lang="en-US" smtClean="0"/>
              <a:pPr>
                <a:defRPr/>
              </a:pPr>
              <a:t>176</a:t>
            </a:fld>
            <a:endParaRPr lang="en-US"/>
          </a:p>
        </p:txBody>
      </p:sp>
    </p:spTree>
    <p:extLst>
      <p:ext uri="{BB962C8B-B14F-4D97-AF65-F5344CB8AC3E}">
        <p14:creationId xmlns:p14="http://schemas.microsoft.com/office/powerpoint/2010/main" val="147473573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a:xfrm>
            <a:off x="457200" y="549275"/>
            <a:ext cx="8153400" cy="822325"/>
          </a:xfrm>
        </p:spPr>
        <p:txBody>
          <a:bodyPr/>
          <a:lstStyle/>
          <a:p>
            <a:r>
              <a:rPr lang="en-AU" dirty="0">
                <a:latin typeface="Arial" charset="0"/>
              </a:rPr>
              <a:t>How do I </a:t>
            </a:r>
            <a:r>
              <a:rPr lang="en-AU" dirty="0" smtClean="0">
                <a:latin typeface="Arial" charset="0"/>
              </a:rPr>
              <a:t>plan </a:t>
            </a:r>
            <a:r>
              <a:rPr lang="en-AU" dirty="0">
                <a:latin typeface="Arial" charset="0"/>
              </a:rPr>
              <a:t>an implementation</a:t>
            </a:r>
            <a:r>
              <a:rPr lang="en-AU" dirty="0" smtClean="0">
                <a:latin typeface="Arial" charset="0"/>
              </a:rPr>
              <a:t>?</a:t>
            </a:r>
            <a:br>
              <a:rPr lang="en-AU" dirty="0" smtClean="0">
                <a:latin typeface="Arial" charset="0"/>
              </a:rPr>
            </a:br>
            <a:r>
              <a:rPr lang="en-AU" sz="2800" dirty="0" smtClean="0">
                <a:solidFill>
                  <a:srgbClr val="FF0000"/>
                </a:solidFill>
                <a:latin typeface="Arial" charset="0"/>
              </a:rPr>
              <a:t>Are You </a:t>
            </a:r>
            <a:r>
              <a:rPr lang="en-US" sz="2800" dirty="0" smtClean="0">
                <a:solidFill>
                  <a:srgbClr val="FF0000"/>
                </a:solidFill>
              </a:rPr>
              <a:t>Consuming Terminology Content?</a:t>
            </a:r>
            <a:endParaRPr lang="en-US" sz="2800" dirty="0">
              <a:solidFill>
                <a:srgbClr val="FF0000"/>
              </a:solidFill>
              <a:latin typeface="Arial" charset="0"/>
            </a:endParaRPr>
          </a:p>
        </p:txBody>
      </p:sp>
      <p:sp>
        <p:nvSpPr>
          <p:cNvPr id="3" name="Content Placeholder 2"/>
          <p:cNvSpPr>
            <a:spLocks noGrp="1"/>
          </p:cNvSpPr>
          <p:nvPr>
            <p:ph idx="1"/>
          </p:nvPr>
        </p:nvSpPr>
        <p:spPr/>
        <p:txBody>
          <a:bodyPr/>
          <a:lstStyle/>
          <a:p>
            <a:pPr marL="0" indent="0">
              <a:buNone/>
              <a:defRPr/>
            </a:pPr>
            <a:r>
              <a:rPr lang="en-US" dirty="0" smtClean="0"/>
              <a:t>If so what services do I need from the terminology service:</a:t>
            </a:r>
          </a:p>
          <a:p>
            <a:pPr lvl="1">
              <a:defRPr/>
            </a:pPr>
            <a:r>
              <a:rPr lang="en-US" dirty="0" smtClean="0"/>
              <a:t>Do I want to search for terminology entities?</a:t>
            </a:r>
          </a:p>
          <a:p>
            <a:pPr lvl="1">
              <a:defRPr/>
            </a:pPr>
            <a:r>
              <a:rPr lang="en-US" dirty="0" smtClean="0"/>
              <a:t>Do I need value sets for research forms?</a:t>
            </a:r>
          </a:p>
          <a:p>
            <a:pPr lvl="1">
              <a:defRPr/>
            </a:pPr>
            <a:r>
              <a:rPr lang="en-US" dirty="0" smtClean="0"/>
              <a:t>Do I need to map from one terminology to another?</a:t>
            </a:r>
          </a:p>
          <a:p>
            <a:pPr lvl="1">
              <a:defRPr/>
            </a:pPr>
            <a:r>
              <a:rPr lang="en-US" dirty="0" smtClean="0"/>
              <a:t>Do I need to traverse from a specific term to a more general one.  Or establish term classification siblings? Semantic types?</a:t>
            </a:r>
          </a:p>
          <a:p>
            <a:pPr>
              <a:defRPr/>
            </a:pPr>
            <a:endParaRPr lang="en-US" dirty="0"/>
          </a:p>
        </p:txBody>
      </p:sp>
      <p:sp>
        <p:nvSpPr>
          <p:cNvPr id="2" name="Slide Number Placeholder 1"/>
          <p:cNvSpPr>
            <a:spLocks noGrp="1"/>
          </p:cNvSpPr>
          <p:nvPr>
            <p:ph type="sldNum" sz="quarter" idx="11"/>
          </p:nvPr>
        </p:nvSpPr>
        <p:spPr/>
        <p:txBody>
          <a:bodyPr/>
          <a:lstStyle/>
          <a:p>
            <a:pPr>
              <a:defRPr/>
            </a:pPr>
            <a:fld id="{46C1AD1C-14FA-124C-BDE5-9A4F7356B2F5}" type="slidenum">
              <a:rPr lang="en-US" smtClean="0"/>
              <a:pPr>
                <a:defRPr/>
              </a:pPr>
              <a:t>18</a:t>
            </a:fld>
            <a:endParaRPr lang="en-US"/>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lstStyle/>
          <a:p>
            <a:r>
              <a:rPr lang="en-US" dirty="0">
                <a:latin typeface="Arial" charset="0"/>
              </a:rPr>
              <a:t>Ways to </a:t>
            </a:r>
            <a:r>
              <a:rPr lang="en-US" dirty="0" smtClean="0">
                <a:latin typeface="Arial" charset="0"/>
              </a:rPr>
              <a:t>Implement</a:t>
            </a:r>
            <a:endParaRPr lang="en-US" dirty="0">
              <a:latin typeface="Arial" charset="0"/>
            </a:endParaRPr>
          </a:p>
        </p:txBody>
      </p:sp>
      <p:sp>
        <p:nvSpPr>
          <p:cNvPr id="32770" name="Content Placeholder 2"/>
          <p:cNvSpPr>
            <a:spLocks noGrp="1"/>
          </p:cNvSpPr>
          <p:nvPr>
            <p:ph idx="1"/>
          </p:nvPr>
        </p:nvSpPr>
        <p:spPr/>
        <p:txBody>
          <a:bodyPr/>
          <a:lstStyle/>
          <a:p>
            <a:r>
              <a:rPr lang="en-US" dirty="0">
                <a:latin typeface="Arial" charset="0"/>
              </a:rPr>
              <a:t>Service </a:t>
            </a:r>
            <a:r>
              <a:rPr lang="en-US" dirty="0" smtClean="0">
                <a:latin typeface="Arial" charset="0"/>
              </a:rPr>
              <a:t>implementers may </a:t>
            </a:r>
            <a:r>
              <a:rPr lang="en-US" dirty="0">
                <a:latin typeface="Arial" charset="0"/>
              </a:rPr>
              <a:t>want to implement a CTS2 </a:t>
            </a:r>
            <a:r>
              <a:rPr lang="en-US" dirty="0" smtClean="0">
                <a:latin typeface="Arial" charset="0"/>
              </a:rPr>
              <a:t>Development Framework (DF) service plugin (This isn’t required)</a:t>
            </a:r>
            <a:endParaRPr lang="en-US" dirty="0">
              <a:latin typeface="Arial" charset="0"/>
            </a:endParaRPr>
          </a:p>
          <a:p>
            <a:r>
              <a:rPr lang="en-US" dirty="0">
                <a:latin typeface="Arial" charset="0"/>
              </a:rPr>
              <a:t>CTS2 consumers will want to implement a REST/</a:t>
            </a:r>
            <a:r>
              <a:rPr lang="en-US" dirty="0" smtClean="0">
                <a:latin typeface="Arial" charset="0"/>
              </a:rPr>
              <a:t>JSON, REST/XML </a:t>
            </a:r>
            <a:r>
              <a:rPr lang="en-US" dirty="0">
                <a:latin typeface="Arial" charset="0"/>
              </a:rPr>
              <a:t>or SOAP client</a:t>
            </a:r>
          </a:p>
        </p:txBody>
      </p:sp>
      <p:sp>
        <p:nvSpPr>
          <p:cNvPr id="2" name="Slide Number Placeholder 1"/>
          <p:cNvSpPr>
            <a:spLocks noGrp="1"/>
          </p:cNvSpPr>
          <p:nvPr>
            <p:ph type="sldNum" sz="quarter" idx="11"/>
          </p:nvPr>
        </p:nvSpPr>
        <p:spPr/>
        <p:txBody>
          <a:bodyPr/>
          <a:lstStyle/>
          <a:p>
            <a:pPr>
              <a:defRPr/>
            </a:pPr>
            <a:fld id="{46C1AD1C-14FA-124C-BDE5-9A4F7356B2F5}" type="slidenum">
              <a:rPr lang="en-US" smtClean="0"/>
              <a:pPr>
                <a:defRPr/>
              </a:pPr>
              <a:t>19</a:t>
            </a:fld>
            <a:endParaRPr lang="en-US"/>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Pre-tutorial House Keeping</a:t>
            </a:r>
            <a:endParaRPr lang="en-US" dirty="0"/>
          </a:p>
        </p:txBody>
      </p:sp>
      <p:sp>
        <p:nvSpPr>
          <p:cNvPr id="3" name="Content Placeholder 2"/>
          <p:cNvSpPr>
            <a:spLocks noGrp="1"/>
          </p:cNvSpPr>
          <p:nvPr>
            <p:ph idx="1"/>
          </p:nvPr>
        </p:nvSpPr>
        <p:spPr/>
        <p:txBody>
          <a:bodyPr/>
          <a:lstStyle/>
          <a:p>
            <a:r>
              <a:rPr lang="en-US" sz="2800" dirty="0" smtClean="0"/>
              <a:t>If you wish to follow along with the interactive demos </a:t>
            </a:r>
            <a:r>
              <a:rPr lang="en-US" sz="2800" dirty="0" smtClean="0"/>
              <a:t>…</a:t>
            </a:r>
          </a:p>
          <a:p>
            <a:r>
              <a:rPr lang="en-US" sz="2800" dirty="0" smtClean="0"/>
              <a:t>you’ll </a:t>
            </a:r>
            <a:r>
              <a:rPr lang="en-US" sz="2800" dirty="0" smtClean="0"/>
              <a:t>need a laptop and the tech stack and set up noted in the requirements document</a:t>
            </a:r>
          </a:p>
          <a:p>
            <a:r>
              <a:rPr lang="en-US" sz="2800" dirty="0" smtClean="0"/>
              <a:t>This will need to be done before the tutorial starts </a:t>
            </a:r>
            <a:endParaRPr lang="en-US" sz="2800" dirty="0" smtClean="0"/>
          </a:p>
          <a:p>
            <a:r>
              <a:rPr lang="en-US" sz="2800" dirty="0" smtClean="0"/>
              <a:t>Instructions </a:t>
            </a:r>
            <a:r>
              <a:rPr lang="en-US" sz="2800" dirty="0" smtClean="0"/>
              <a:t>are in the requirements document </a:t>
            </a:r>
            <a:r>
              <a:rPr lang="en-US" sz="2800" dirty="0" err="1" smtClean="0"/>
              <a:t>here:</a:t>
            </a:r>
            <a:r>
              <a:rPr lang="en-US" sz="2400" dirty="0" err="1" smtClean="0">
                <a:hlinkClick r:id="rId2"/>
              </a:rPr>
              <a:t>https</a:t>
            </a:r>
            <a:r>
              <a:rPr lang="en-US" sz="2400" dirty="0">
                <a:hlinkClick r:id="rId2"/>
              </a:rPr>
              <a:t>://github.com/hsbauer/cts2-example-service/archive/master.zip</a:t>
            </a:r>
            <a:endParaRPr lang="en-US" sz="2400" dirty="0" smtClean="0"/>
          </a:p>
          <a:p>
            <a:pPr marL="0" indent="0">
              <a:buNone/>
            </a:pP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2</a:t>
            </a:fld>
            <a:endParaRPr lang="en-US"/>
          </a:p>
        </p:txBody>
      </p:sp>
    </p:spTree>
    <p:extLst>
      <p:ext uri="{BB962C8B-B14F-4D97-AF65-F5344CB8AC3E}">
        <p14:creationId xmlns:p14="http://schemas.microsoft.com/office/powerpoint/2010/main" val="6404776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a:xfrm>
            <a:off x="457200" y="549275"/>
            <a:ext cx="8153400" cy="822325"/>
          </a:xfrm>
        </p:spPr>
        <p:txBody>
          <a:bodyPr/>
          <a:lstStyle/>
          <a:p>
            <a:r>
              <a:rPr lang="en-US" dirty="0" smtClean="0">
                <a:latin typeface="Arial" charset="0"/>
              </a:rPr>
              <a:t>Tutorial </a:t>
            </a:r>
            <a:r>
              <a:rPr lang="en-US" dirty="0">
                <a:latin typeface="Arial" charset="0"/>
              </a:rPr>
              <a:t>Overview</a:t>
            </a:r>
            <a:br>
              <a:rPr lang="en-US" dirty="0">
                <a:latin typeface="Arial" charset="0"/>
              </a:rPr>
            </a:br>
            <a:r>
              <a:rPr lang="en-US" sz="2800" dirty="0">
                <a:solidFill>
                  <a:srgbClr val="FF0000"/>
                </a:solidFill>
                <a:latin typeface="Arial" charset="0"/>
              </a:rPr>
              <a:t>Where to </a:t>
            </a:r>
            <a:r>
              <a:rPr lang="en-US" sz="2800" dirty="0" smtClean="0">
                <a:solidFill>
                  <a:srgbClr val="FF0000"/>
                </a:solidFill>
                <a:latin typeface="Arial" charset="0"/>
              </a:rPr>
              <a:t>Start</a:t>
            </a:r>
            <a:endParaRPr lang="en-US" sz="2800" dirty="0">
              <a:solidFill>
                <a:srgbClr val="FF0000"/>
              </a:solidFill>
              <a:latin typeface="Arial" charset="0"/>
            </a:endParaRPr>
          </a:p>
        </p:txBody>
      </p:sp>
      <p:sp>
        <p:nvSpPr>
          <p:cNvPr id="3" name="Content Placeholder 2"/>
          <p:cNvSpPr>
            <a:spLocks noGrp="1"/>
          </p:cNvSpPr>
          <p:nvPr>
            <p:ph idx="1"/>
          </p:nvPr>
        </p:nvSpPr>
        <p:spPr/>
        <p:txBody>
          <a:bodyPr/>
          <a:lstStyle/>
          <a:p>
            <a:pPr marL="0" indent="0">
              <a:buNone/>
              <a:defRPr/>
            </a:pPr>
            <a:r>
              <a:rPr lang="en-US" sz="2800" dirty="0" smtClean="0"/>
              <a:t>We’ll choose CTS2 modules that can serve a fairly wide set of use cases:</a:t>
            </a:r>
          </a:p>
          <a:p>
            <a:pPr marL="0" indent="0">
              <a:buNone/>
              <a:defRPr/>
            </a:pPr>
            <a:r>
              <a:rPr lang="en-US" sz="2800" dirty="0" err="1" smtClean="0"/>
              <a:t>CodeSystemCatalogEntry</a:t>
            </a:r>
            <a:r>
              <a:rPr lang="en-US" sz="2800" dirty="0" smtClean="0"/>
              <a:t>, Entity Description, Value Sets, Associations</a:t>
            </a:r>
          </a:p>
          <a:p>
            <a:pPr>
              <a:defRPr/>
            </a:pPr>
            <a:r>
              <a:rPr lang="en-US" sz="2800" dirty="0"/>
              <a:t>And use the same model elements to access code system entities</a:t>
            </a:r>
            <a:r>
              <a:rPr lang="en-US" sz="2800" dirty="0" smtClean="0"/>
              <a:t>, value </a:t>
            </a:r>
            <a:r>
              <a:rPr lang="en-US" sz="2800" dirty="0"/>
              <a:t>sets, </a:t>
            </a:r>
            <a:r>
              <a:rPr lang="en-US" sz="2800" dirty="0" smtClean="0"/>
              <a:t>versions </a:t>
            </a:r>
            <a:r>
              <a:rPr lang="en-US" sz="2800" dirty="0"/>
              <a:t>of code </a:t>
            </a:r>
            <a:r>
              <a:rPr lang="en-US" sz="2800" dirty="0" smtClean="0"/>
              <a:t>systems, and the relations tying entities together</a:t>
            </a:r>
          </a:p>
          <a:p>
            <a:pPr>
              <a:defRPr/>
            </a:pPr>
            <a:r>
              <a:rPr lang="en-US" sz="2800" dirty="0" smtClean="0"/>
              <a:t>Create a service plugin based on the </a:t>
            </a:r>
            <a:r>
              <a:rPr lang="en-US" sz="2800" dirty="0" err="1" smtClean="0"/>
              <a:t>CodeSystemCatalog</a:t>
            </a:r>
            <a:r>
              <a:rPr lang="en-US" sz="2800" dirty="0" smtClean="0"/>
              <a:t> model element</a:t>
            </a:r>
          </a:p>
          <a:p>
            <a:pPr>
              <a:defRPr/>
            </a:pPr>
            <a:r>
              <a:rPr lang="en-US" sz="2800" dirty="0" smtClean="0"/>
              <a:t>Note that these are a small part of the API</a:t>
            </a:r>
            <a:endParaRPr lang="en-US" sz="2800" dirty="0"/>
          </a:p>
        </p:txBody>
      </p:sp>
      <p:sp>
        <p:nvSpPr>
          <p:cNvPr id="2" name="Slide Number Placeholder 1"/>
          <p:cNvSpPr>
            <a:spLocks noGrp="1"/>
          </p:cNvSpPr>
          <p:nvPr>
            <p:ph type="sldNum" sz="quarter" idx="11"/>
          </p:nvPr>
        </p:nvSpPr>
        <p:spPr/>
        <p:txBody>
          <a:bodyPr/>
          <a:lstStyle/>
          <a:p>
            <a:pPr>
              <a:defRPr/>
            </a:pPr>
            <a:fld id="{46C1AD1C-14FA-124C-BDE5-9A4F7356B2F5}" type="slidenum">
              <a:rPr lang="en-US" smtClean="0"/>
              <a:pPr>
                <a:defRPr/>
              </a:pPr>
              <a:t>20</a:t>
            </a:fld>
            <a:endParaRPr lang="en-US"/>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895600"/>
            <a:ext cx="7772400" cy="1362075"/>
          </a:xfrm>
        </p:spPr>
        <p:txBody>
          <a:bodyPr/>
          <a:lstStyle/>
          <a:p>
            <a:r>
              <a:rPr lang="en-US" dirty="0"/>
              <a:t>CTS2 REST </a:t>
            </a:r>
            <a:r>
              <a:rPr lang="en-US" dirty="0" smtClean="0"/>
              <a:t>Client API</a:t>
            </a:r>
            <a:endParaRPr lang="en-US" dirty="0"/>
          </a:p>
        </p:txBody>
      </p:sp>
      <p:sp>
        <p:nvSpPr>
          <p:cNvPr id="4" name="Text Placeholder 3"/>
          <p:cNvSpPr>
            <a:spLocks noGrp="1"/>
          </p:cNvSpPr>
          <p:nvPr>
            <p:ph type="body" idx="1"/>
          </p:nvPr>
        </p:nvSpPr>
        <p:spPr/>
        <p:txBody>
          <a:bodyPr/>
          <a:lstStyle/>
          <a:p>
            <a:endParaRPr lang="en-US" dirty="0"/>
          </a:p>
        </p:txBody>
      </p:sp>
      <p:sp>
        <p:nvSpPr>
          <p:cNvPr id="3" name="Slide Number Placeholder 2"/>
          <p:cNvSpPr>
            <a:spLocks noGrp="1"/>
          </p:cNvSpPr>
          <p:nvPr>
            <p:ph type="sldNum" sz="quarter" idx="11"/>
          </p:nvPr>
        </p:nvSpPr>
        <p:spPr/>
        <p:txBody>
          <a:bodyPr/>
          <a:lstStyle/>
          <a:p>
            <a:pPr>
              <a:defRPr/>
            </a:pPr>
            <a:fld id="{0010B7DB-9CAC-B345-9B29-C75B59BEA701}" type="slidenum">
              <a:rPr lang="en-US" smtClean="0"/>
              <a:pPr>
                <a:defRPr/>
              </a:pPr>
              <a:t>21</a:t>
            </a:fld>
            <a:endParaRPr lang="en-US"/>
          </a:p>
        </p:txBody>
      </p:sp>
    </p:spTree>
    <p:extLst>
      <p:ext uri="{BB962C8B-B14F-4D97-AF65-F5344CB8AC3E}">
        <p14:creationId xmlns:p14="http://schemas.microsoft.com/office/powerpoint/2010/main" val="374116739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t>
            </a:r>
            <a:r>
              <a:rPr lang="en-US" dirty="0" smtClean="0"/>
              <a:t>API</a:t>
            </a:r>
            <a:endParaRPr lang="en-US" dirty="0"/>
          </a:p>
        </p:txBody>
      </p:sp>
      <p:sp>
        <p:nvSpPr>
          <p:cNvPr id="3" name="Content Placeholder 2"/>
          <p:cNvSpPr>
            <a:spLocks noGrp="1"/>
          </p:cNvSpPr>
          <p:nvPr>
            <p:ph idx="1"/>
          </p:nvPr>
        </p:nvSpPr>
        <p:spPr/>
        <p:txBody>
          <a:bodyPr/>
          <a:lstStyle/>
          <a:p>
            <a:pPr marL="0" indent="0">
              <a:buNone/>
            </a:pPr>
            <a:r>
              <a:rPr lang="en-US" dirty="0" smtClean="0"/>
              <a:t>CTS2 design is based on REST architecture:</a:t>
            </a:r>
          </a:p>
          <a:p>
            <a:r>
              <a:rPr lang="en-US" dirty="0" smtClean="0"/>
              <a:t>This shapes method calls and naming conventions</a:t>
            </a:r>
          </a:p>
          <a:p>
            <a:pPr lvl="1"/>
            <a:r>
              <a:rPr lang="en-US" dirty="0" smtClean="0"/>
              <a:t>A directory groups summarized objects, such as code systems or entities represented as a catalog of these items</a:t>
            </a:r>
          </a:p>
          <a:p>
            <a:pPr lvl="1"/>
            <a:r>
              <a:rPr lang="en-US" dirty="0" smtClean="0"/>
              <a:t>Read services generally are looking for a unique identifier for input</a:t>
            </a:r>
          </a:p>
          <a:p>
            <a:pPr lvl="1"/>
            <a:r>
              <a:rPr lang="en-US" dirty="0" smtClean="0"/>
              <a:t>Resource links further define many of the returned values</a:t>
            </a:r>
          </a:p>
          <a:p>
            <a:pPr marL="0" indent="0">
              <a:buNone/>
            </a:pPr>
            <a:endParaRPr lang="en-US" dirty="0" smtClean="0"/>
          </a:p>
          <a:p>
            <a:pPr marL="0" indent="0">
              <a:buNone/>
            </a:pP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22</a:t>
            </a:fld>
            <a:endParaRPr lang="en-US"/>
          </a:p>
        </p:txBody>
      </p:sp>
    </p:spTree>
    <p:extLst>
      <p:ext uri="{BB962C8B-B14F-4D97-AF65-F5344CB8AC3E}">
        <p14:creationId xmlns:p14="http://schemas.microsoft.com/office/powerpoint/2010/main" val="386659515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Interactive Demo: </a:t>
            </a:r>
            <a:r>
              <a:rPr lang="en-US" dirty="0"/>
              <a:t>CTS2 REST Client </a:t>
            </a:r>
            <a:r>
              <a:rPr lang="en-US" dirty="0" smtClean="0"/>
              <a:t>API</a:t>
            </a:r>
            <a:endParaRPr lang="en-US" dirty="0"/>
          </a:p>
        </p:txBody>
      </p:sp>
      <p:sp>
        <p:nvSpPr>
          <p:cNvPr id="3" name="Content Placeholder 2"/>
          <p:cNvSpPr>
            <a:spLocks noGrp="1"/>
          </p:cNvSpPr>
          <p:nvPr>
            <p:ph idx="1"/>
          </p:nvPr>
        </p:nvSpPr>
        <p:spPr/>
        <p:txBody>
          <a:bodyPr/>
          <a:lstStyle/>
          <a:p>
            <a:r>
              <a:rPr lang="en-US" dirty="0" smtClean="0"/>
              <a:t>The focus will be on read and query module functions</a:t>
            </a:r>
          </a:p>
          <a:p>
            <a:r>
              <a:rPr lang="en-US" dirty="0" smtClean="0"/>
              <a:t>Entity, code system(s), code system versions, associations and value sets to comprise the examples</a:t>
            </a:r>
          </a:p>
          <a:p>
            <a:r>
              <a:rPr lang="en-US" dirty="0" smtClean="0"/>
              <a:t>REST calls will be to the various CTS2 compatible REST implementations</a:t>
            </a: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23</a:t>
            </a:fld>
            <a:endParaRPr lang="en-US"/>
          </a:p>
        </p:txBody>
      </p:sp>
    </p:spTree>
    <p:extLst>
      <p:ext uri="{BB962C8B-B14F-4D97-AF65-F5344CB8AC3E}">
        <p14:creationId xmlns:p14="http://schemas.microsoft.com/office/powerpoint/2010/main" val="407869772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Rest Client API</a:t>
            </a:r>
            <a:endParaRPr lang="en-US" dirty="0"/>
          </a:p>
        </p:txBody>
      </p:sp>
      <p:sp>
        <p:nvSpPr>
          <p:cNvPr id="3" name="Content Placeholder 2"/>
          <p:cNvSpPr>
            <a:spLocks noGrp="1"/>
          </p:cNvSpPr>
          <p:nvPr>
            <p:ph idx="1"/>
          </p:nvPr>
        </p:nvSpPr>
        <p:spPr/>
        <p:txBody>
          <a:bodyPr/>
          <a:lstStyle/>
          <a:p>
            <a:pPr marL="0" indent="0">
              <a:buNone/>
            </a:pPr>
            <a:r>
              <a:rPr lang="en-US" dirty="0" smtClean="0"/>
              <a:t>There is a pattern for building some basic REST calls in CTS2</a:t>
            </a:r>
          </a:p>
          <a:p>
            <a:r>
              <a:rPr lang="en-US" dirty="0">
                <a:solidFill>
                  <a:srgbClr val="3366FF"/>
                </a:solidFill>
              </a:rPr>
              <a:t>&lt;Base URL</a:t>
            </a:r>
            <a:r>
              <a:rPr lang="en-US" dirty="0" smtClean="0">
                <a:solidFill>
                  <a:srgbClr val="3366FF"/>
                </a:solidFill>
              </a:rPr>
              <a:t>&gt;</a:t>
            </a:r>
            <a:r>
              <a:rPr lang="en-US" dirty="0" smtClean="0">
                <a:solidFill>
                  <a:srgbClr val="000000"/>
                </a:solidFill>
              </a:rPr>
              <a:t>/</a:t>
            </a:r>
            <a:r>
              <a:rPr lang="en-US" dirty="0" smtClean="0"/>
              <a:t>  </a:t>
            </a:r>
            <a:r>
              <a:rPr lang="en-US" sz="3200" dirty="0">
                <a:solidFill>
                  <a:srgbClr val="FF0000"/>
                </a:solidFill>
              </a:rPr>
              <a:t>+</a:t>
            </a:r>
            <a:r>
              <a:rPr lang="en-US" dirty="0" smtClean="0"/>
              <a:t> </a:t>
            </a:r>
            <a:r>
              <a:rPr lang="en-US" dirty="0" err="1" smtClean="0">
                <a:solidFill>
                  <a:srgbClr val="008000"/>
                </a:solidFill>
              </a:rPr>
              <a:t>codesystems</a:t>
            </a:r>
            <a:endParaRPr lang="en-US" dirty="0" smtClean="0">
              <a:solidFill>
                <a:srgbClr val="008000"/>
              </a:solidFill>
            </a:endParaRPr>
          </a:p>
          <a:p>
            <a:r>
              <a:rPr lang="en-US" dirty="0">
                <a:solidFill>
                  <a:srgbClr val="3366FF"/>
                </a:solidFill>
              </a:rPr>
              <a:t>&lt;Base URL</a:t>
            </a:r>
            <a:r>
              <a:rPr lang="en-US" dirty="0" smtClean="0">
                <a:solidFill>
                  <a:srgbClr val="3366FF"/>
                </a:solidFill>
              </a:rPr>
              <a:t>&gt;</a:t>
            </a:r>
            <a:r>
              <a:rPr lang="en-US" dirty="0" smtClean="0">
                <a:solidFill>
                  <a:srgbClr val="000000"/>
                </a:solidFill>
              </a:rPr>
              <a:t>/</a:t>
            </a:r>
            <a:r>
              <a:rPr lang="en-US" dirty="0" smtClean="0">
                <a:solidFill>
                  <a:srgbClr val="3366FF"/>
                </a:solidFill>
              </a:rPr>
              <a:t>  </a:t>
            </a:r>
            <a:r>
              <a:rPr lang="en-US" sz="3200" dirty="0">
                <a:solidFill>
                  <a:srgbClr val="FF0000"/>
                </a:solidFill>
              </a:rPr>
              <a:t>+</a:t>
            </a:r>
            <a:r>
              <a:rPr lang="en-US" dirty="0" smtClean="0"/>
              <a:t> </a:t>
            </a:r>
            <a:r>
              <a:rPr lang="en-US" dirty="0" err="1" smtClean="0">
                <a:solidFill>
                  <a:srgbClr val="008000"/>
                </a:solidFill>
              </a:rPr>
              <a:t>codesystemversions</a:t>
            </a:r>
            <a:endParaRPr lang="en-US" dirty="0" smtClean="0">
              <a:solidFill>
                <a:srgbClr val="008000"/>
              </a:solidFill>
            </a:endParaRPr>
          </a:p>
          <a:p>
            <a:r>
              <a:rPr lang="en-US" dirty="0">
                <a:solidFill>
                  <a:srgbClr val="3366FF"/>
                </a:solidFill>
              </a:rPr>
              <a:t>&lt;Base URL</a:t>
            </a:r>
            <a:r>
              <a:rPr lang="en-US" dirty="0" smtClean="0">
                <a:solidFill>
                  <a:srgbClr val="3366FF"/>
                </a:solidFill>
              </a:rPr>
              <a:t>&gt;</a:t>
            </a:r>
            <a:r>
              <a:rPr lang="en-US" dirty="0" smtClean="0"/>
              <a:t>/	 </a:t>
            </a:r>
            <a:r>
              <a:rPr lang="en-US" sz="3200" dirty="0">
                <a:solidFill>
                  <a:srgbClr val="FF0000"/>
                </a:solidFill>
              </a:rPr>
              <a:t>+</a:t>
            </a:r>
            <a:r>
              <a:rPr lang="en-US" dirty="0" smtClean="0"/>
              <a:t> </a:t>
            </a:r>
            <a:r>
              <a:rPr lang="en-US" dirty="0" err="1" smtClean="0">
                <a:solidFill>
                  <a:srgbClr val="008000"/>
                </a:solidFill>
              </a:rPr>
              <a:t>valuesets</a:t>
            </a:r>
            <a:endParaRPr lang="en-US" dirty="0" smtClean="0">
              <a:solidFill>
                <a:srgbClr val="008000"/>
              </a:solidFill>
            </a:endParaRPr>
          </a:p>
          <a:p>
            <a:pPr marL="0" indent="0">
              <a:buNone/>
            </a:pPr>
            <a:r>
              <a:rPr lang="en-US" dirty="0" smtClean="0"/>
              <a:t>Returns a catalog contained in a directory of entries that have individual summaries for each element</a:t>
            </a:r>
            <a:r>
              <a:rPr lang="en-US" dirty="0"/>
              <a:t>	</a:t>
            </a:r>
            <a:r>
              <a:rPr lang="en-US" dirty="0" smtClean="0"/>
              <a:t>		  </a:t>
            </a: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24</a:t>
            </a:fld>
            <a:endParaRPr lang="en-US"/>
          </a:p>
        </p:txBody>
      </p:sp>
    </p:spTree>
    <p:extLst>
      <p:ext uri="{BB962C8B-B14F-4D97-AF65-F5344CB8AC3E}">
        <p14:creationId xmlns:p14="http://schemas.microsoft.com/office/powerpoint/2010/main" val="24246895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p>
        </p:txBody>
      </p:sp>
      <p:sp>
        <p:nvSpPr>
          <p:cNvPr id="3" name="Content Placeholder 2"/>
          <p:cNvSpPr>
            <a:spLocks noGrp="1"/>
          </p:cNvSpPr>
          <p:nvPr>
            <p:ph idx="1"/>
          </p:nvPr>
        </p:nvSpPr>
        <p:spPr/>
        <p:txBody>
          <a:bodyPr/>
          <a:lstStyle/>
          <a:p>
            <a:pPr marL="0" indent="0">
              <a:buNone/>
            </a:pPr>
            <a:r>
              <a:rPr lang="en-US" dirty="0" smtClean="0"/>
              <a:t>With some preparation to the base URL, similar directories of more granular elements in the terminology service can be retrieved.</a:t>
            </a:r>
          </a:p>
          <a:p>
            <a:r>
              <a:rPr lang="en-US" sz="2400" dirty="0" smtClean="0">
                <a:solidFill>
                  <a:srgbClr val="3366FF"/>
                </a:solidFill>
              </a:rPr>
              <a:t>&lt;Base URL&gt;</a:t>
            </a:r>
            <a:r>
              <a:rPr lang="en-US" sz="2400" dirty="0">
                <a:solidFill>
                  <a:srgbClr val="000000"/>
                </a:solidFill>
              </a:rPr>
              <a:t>/</a:t>
            </a:r>
            <a:r>
              <a:rPr lang="en-US" sz="2400" dirty="0" smtClean="0"/>
              <a:t>  </a:t>
            </a:r>
            <a:r>
              <a:rPr lang="en-US" sz="2400" dirty="0" smtClean="0">
                <a:solidFill>
                  <a:srgbClr val="FF0000"/>
                </a:solidFill>
              </a:rPr>
              <a:t>+</a:t>
            </a:r>
            <a:r>
              <a:rPr lang="en-US" sz="2400" dirty="0" smtClean="0"/>
              <a:t> </a:t>
            </a:r>
            <a:r>
              <a:rPr lang="en-US" sz="2400" dirty="0" err="1" smtClean="0">
                <a:solidFill>
                  <a:srgbClr val="008000"/>
                </a:solidFill>
              </a:rPr>
              <a:t>codesystem</a:t>
            </a:r>
            <a:r>
              <a:rPr lang="en-US" sz="2400" dirty="0">
                <a:solidFill>
                  <a:srgbClr val="000000"/>
                </a:solidFill>
              </a:rPr>
              <a:t>/</a:t>
            </a:r>
            <a:r>
              <a:rPr lang="en-US" sz="2400" dirty="0" smtClean="0"/>
              <a:t> </a:t>
            </a:r>
            <a:r>
              <a:rPr lang="en-US" sz="2400" dirty="0" smtClean="0">
                <a:solidFill>
                  <a:srgbClr val="FF0000"/>
                </a:solidFill>
              </a:rPr>
              <a:t>+</a:t>
            </a:r>
            <a:r>
              <a:rPr lang="en-US" sz="2400" dirty="0" smtClean="0"/>
              <a:t> </a:t>
            </a:r>
            <a:r>
              <a:rPr lang="en-US" sz="2400" dirty="0" smtClean="0">
                <a:solidFill>
                  <a:srgbClr val="000090"/>
                </a:solidFill>
              </a:rPr>
              <a:t>&lt;code system name&gt;</a:t>
            </a:r>
            <a:r>
              <a:rPr lang="en-US" sz="2400" dirty="0">
                <a:solidFill>
                  <a:srgbClr val="000000"/>
                </a:solidFill>
              </a:rPr>
              <a:t>/</a:t>
            </a:r>
            <a:r>
              <a:rPr lang="en-US" sz="2400" dirty="0" smtClean="0">
                <a:solidFill>
                  <a:srgbClr val="000090"/>
                </a:solidFill>
              </a:rPr>
              <a:t> </a:t>
            </a:r>
          </a:p>
          <a:p>
            <a:pPr marL="0" indent="0">
              <a:buNone/>
            </a:pPr>
            <a:r>
              <a:rPr lang="en-US" sz="2400" dirty="0" smtClean="0">
                <a:solidFill>
                  <a:srgbClr val="FF0000"/>
                </a:solidFill>
              </a:rPr>
              <a:t>+</a:t>
            </a:r>
            <a:r>
              <a:rPr lang="en-US" sz="2400" dirty="0" smtClean="0"/>
              <a:t> </a:t>
            </a:r>
            <a:r>
              <a:rPr lang="en-US" sz="2400" dirty="0" smtClean="0">
                <a:solidFill>
                  <a:srgbClr val="008000"/>
                </a:solidFill>
              </a:rPr>
              <a:t>version</a:t>
            </a:r>
            <a:r>
              <a:rPr lang="en-US" sz="2400" dirty="0">
                <a:solidFill>
                  <a:srgbClr val="000000"/>
                </a:solidFill>
              </a:rPr>
              <a:t>/</a:t>
            </a:r>
            <a:r>
              <a:rPr lang="en-US" sz="2400" dirty="0" smtClean="0"/>
              <a:t> </a:t>
            </a:r>
            <a:r>
              <a:rPr lang="en-US" sz="2400" dirty="0">
                <a:solidFill>
                  <a:srgbClr val="FF0000"/>
                </a:solidFill>
              </a:rPr>
              <a:t>+</a:t>
            </a:r>
            <a:r>
              <a:rPr lang="en-US" sz="2400" dirty="0" smtClean="0"/>
              <a:t> </a:t>
            </a:r>
            <a:r>
              <a:rPr lang="en-US" sz="2400" dirty="0" smtClean="0">
                <a:solidFill>
                  <a:srgbClr val="000090"/>
                </a:solidFill>
              </a:rPr>
              <a:t>&lt;version&gt;</a:t>
            </a:r>
            <a:r>
              <a:rPr lang="en-US" sz="2400" dirty="0">
                <a:solidFill>
                  <a:srgbClr val="000000"/>
                </a:solidFill>
              </a:rPr>
              <a:t>/</a:t>
            </a:r>
            <a:r>
              <a:rPr lang="en-US" sz="2400" dirty="0" smtClean="0">
                <a:solidFill>
                  <a:srgbClr val="000090"/>
                </a:solidFill>
              </a:rPr>
              <a:t> </a:t>
            </a:r>
            <a:r>
              <a:rPr lang="en-US" sz="2400" dirty="0">
                <a:solidFill>
                  <a:srgbClr val="FF0000"/>
                </a:solidFill>
              </a:rPr>
              <a:t>+</a:t>
            </a:r>
            <a:r>
              <a:rPr lang="en-US" sz="2400" dirty="0" smtClean="0"/>
              <a:t> </a:t>
            </a:r>
            <a:r>
              <a:rPr lang="en-US" sz="2400" dirty="0" smtClean="0">
                <a:solidFill>
                  <a:srgbClr val="008000"/>
                </a:solidFill>
              </a:rPr>
              <a:t>entities</a:t>
            </a:r>
            <a:r>
              <a:rPr lang="en-US" sz="2400" dirty="0" smtClean="0"/>
              <a:t> </a:t>
            </a:r>
            <a:endParaRPr lang="en-US" sz="2400" dirty="0"/>
          </a:p>
          <a:p>
            <a:pPr marL="0" indent="0">
              <a:buNone/>
            </a:pPr>
            <a:endParaRPr lang="en-US" dirty="0" smtClean="0"/>
          </a:p>
          <a:p>
            <a:pPr marL="0" indent="0">
              <a:buNone/>
            </a:pP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25</a:t>
            </a:fld>
            <a:endParaRPr lang="en-US"/>
          </a:p>
        </p:txBody>
      </p:sp>
    </p:spTree>
    <p:extLst>
      <p:ext uri="{BB962C8B-B14F-4D97-AF65-F5344CB8AC3E}">
        <p14:creationId xmlns:p14="http://schemas.microsoft.com/office/powerpoint/2010/main" val="265085661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t>
            </a:r>
            <a:r>
              <a:rPr lang="en-US" dirty="0" smtClean="0"/>
              <a:t>API</a:t>
            </a:r>
            <a:endParaRPr lang="en-US" dirty="0"/>
          </a:p>
        </p:txBody>
      </p:sp>
      <p:sp>
        <p:nvSpPr>
          <p:cNvPr id="3" name="Content Placeholder 2"/>
          <p:cNvSpPr>
            <a:spLocks noGrp="1"/>
          </p:cNvSpPr>
          <p:nvPr>
            <p:ph idx="1"/>
          </p:nvPr>
        </p:nvSpPr>
        <p:spPr/>
        <p:txBody>
          <a:bodyPr/>
          <a:lstStyle/>
          <a:p>
            <a:pPr marL="0" indent="0">
              <a:buNone/>
            </a:pPr>
            <a:r>
              <a:rPr lang="en-US" dirty="0" smtClean="0"/>
              <a:t>How do we know what code systems are at a service?</a:t>
            </a:r>
          </a:p>
          <a:p>
            <a:r>
              <a:rPr lang="en-US" dirty="0" smtClean="0"/>
              <a:t>Start by querying the code systems</a:t>
            </a:r>
          </a:p>
          <a:p>
            <a:r>
              <a:rPr lang="en-US" dirty="0" smtClean="0">
                <a:hlinkClick r:id="rId3"/>
              </a:rPr>
              <a:t>http://informatics.mayo.edu/cts2/rest/codesystems</a:t>
            </a:r>
            <a:endParaRPr lang="en-US" dirty="0" smtClean="0"/>
          </a:p>
          <a:p>
            <a:r>
              <a:rPr lang="en-US" dirty="0" smtClean="0"/>
              <a:t>This returns a directory, or list of summaries of the code systems on that service</a:t>
            </a:r>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26</a:t>
            </a:fld>
            <a:endParaRPr lang="en-US"/>
          </a:p>
        </p:txBody>
      </p:sp>
    </p:spTree>
    <p:extLst>
      <p:ext uri="{BB962C8B-B14F-4D97-AF65-F5344CB8AC3E}">
        <p14:creationId xmlns:p14="http://schemas.microsoft.com/office/powerpoint/2010/main" val="352059512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33400" y="473075"/>
            <a:ext cx="8153400" cy="822325"/>
          </a:xfrm>
        </p:spPr>
        <p:txBody>
          <a:bodyPr/>
          <a:lstStyle/>
          <a:p>
            <a:r>
              <a:rPr lang="en-US" dirty="0"/>
              <a:t>CTS2 REST Client </a:t>
            </a:r>
            <a:r>
              <a:rPr lang="en-US" dirty="0" smtClean="0"/>
              <a:t>API</a:t>
            </a:r>
            <a:endParaRPr lang="en-US" dirty="0"/>
          </a:p>
        </p:txBody>
      </p:sp>
      <p:pic>
        <p:nvPicPr>
          <p:cNvPr id="7" name="Content Placeholder 6" descr="Screen Shot 2013-03-29 at 8.04.41 AM.png"/>
          <p:cNvPicPr>
            <a:picLocks noGrp="1" noChangeAspect="1"/>
          </p:cNvPicPr>
          <p:nvPr>
            <p:ph idx="1"/>
          </p:nvPr>
        </p:nvPicPr>
        <p:blipFill>
          <a:blip r:embed="rId2">
            <a:extLst>
              <a:ext uri="{28A0092B-C50C-407E-A947-70E740481C1C}">
                <a14:useLocalDpi xmlns:a14="http://schemas.microsoft.com/office/drawing/2010/main" val="0"/>
              </a:ext>
            </a:extLst>
          </a:blip>
          <a:srcRect t="-3881" b="-3881"/>
          <a:stretch>
            <a:fillRect/>
          </a:stretch>
        </p:blipFill>
        <p:spPr/>
      </p:pic>
      <p:grpSp>
        <p:nvGrpSpPr>
          <p:cNvPr id="15" name="Group 14"/>
          <p:cNvGrpSpPr/>
          <p:nvPr/>
        </p:nvGrpSpPr>
        <p:grpSpPr>
          <a:xfrm>
            <a:off x="609600" y="914400"/>
            <a:ext cx="3962400" cy="609600"/>
            <a:chOff x="2286000" y="1143000"/>
            <a:chExt cx="3962400" cy="609600"/>
          </a:xfrm>
        </p:grpSpPr>
        <p:sp>
          <p:nvSpPr>
            <p:cNvPr id="14" name="Rectangular Callout 13"/>
            <p:cNvSpPr/>
            <p:nvPr/>
          </p:nvSpPr>
          <p:spPr bwMode="auto">
            <a:xfrm>
              <a:off x="2286000" y="1143000"/>
              <a:ext cx="3962400" cy="609600"/>
            </a:xfrm>
            <a:prstGeom prst="wedgeRectCallout">
              <a:avLst>
                <a:gd name="adj1" fmla="val -9446"/>
                <a:gd name="adj2" fmla="val 143371"/>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8" name="Picture 7"/>
            <p:cNvPicPr>
              <a:picLocks noChangeAspect="1"/>
            </p:cNvPicPr>
            <p:nvPr/>
          </p:nvPicPr>
          <p:blipFill>
            <a:blip r:embed="rId3"/>
            <a:stretch>
              <a:fillRect/>
            </a:stretch>
          </p:blipFill>
          <p:spPr>
            <a:xfrm>
              <a:off x="2438400" y="1219200"/>
              <a:ext cx="3467100" cy="444500"/>
            </a:xfrm>
            <a:prstGeom prst="rect">
              <a:avLst/>
            </a:prstGeom>
          </p:spPr>
        </p:pic>
      </p:grpSp>
      <p:grpSp>
        <p:nvGrpSpPr>
          <p:cNvPr id="19" name="Group 18"/>
          <p:cNvGrpSpPr/>
          <p:nvPr/>
        </p:nvGrpSpPr>
        <p:grpSpPr>
          <a:xfrm>
            <a:off x="5562600" y="1219200"/>
            <a:ext cx="1981200" cy="533400"/>
            <a:chOff x="5562600" y="1524000"/>
            <a:chExt cx="1981200" cy="533400"/>
          </a:xfrm>
        </p:grpSpPr>
        <p:sp>
          <p:nvSpPr>
            <p:cNvPr id="17" name="Rectangular Callout 16"/>
            <p:cNvSpPr/>
            <p:nvPr/>
          </p:nvSpPr>
          <p:spPr bwMode="auto">
            <a:xfrm>
              <a:off x="5562600" y="1524000"/>
              <a:ext cx="1981200" cy="533400"/>
            </a:xfrm>
            <a:prstGeom prst="wedgeRectCallout">
              <a:avLst>
                <a:gd name="adj1" fmla="val -145245"/>
                <a:gd name="adj2" fmla="val 124573"/>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10" name="Picture 9"/>
            <p:cNvPicPr>
              <a:picLocks noChangeAspect="1"/>
            </p:cNvPicPr>
            <p:nvPr/>
          </p:nvPicPr>
          <p:blipFill>
            <a:blip r:embed="rId4"/>
            <a:stretch>
              <a:fillRect/>
            </a:stretch>
          </p:blipFill>
          <p:spPr>
            <a:xfrm>
              <a:off x="5638800" y="1524000"/>
              <a:ext cx="1866900" cy="469900"/>
            </a:xfrm>
            <a:prstGeom prst="rect">
              <a:avLst/>
            </a:prstGeom>
          </p:spPr>
        </p:pic>
      </p:grpSp>
      <p:grpSp>
        <p:nvGrpSpPr>
          <p:cNvPr id="25" name="Group 24"/>
          <p:cNvGrpSpPr/>
          <p:nvPr/>
        </p:nvGrpSpPr>
        <p:grpSpPr>
          <a:xfrm>
            <a:off x="2895600" y="3200400"/>
            <a:ext cx="1981200" cy="533400"/>
            <a:chOff x="2362200" y="2971800"/>
            <a:chExt cx="1981200" cy="533400"/>
          </a:xfrm>
        </p:grpSpPr>
        <p:sp>
          <p:nvSpPr>
            <p:cNvPr id="21" name="Rectangular Callout 20"/>
            <p:cNvSpPr/>
            <p:nvPr/>
          </p:nvSpPr>
          <p:spPr bwMode="auto">
            <a:xfrm>
              <a:off x="2362200" y="2971800"/>
              <a:ext cx="1981200" cy="533400"/>
            </a:xfrm>
            <a:prstGeom prst="wedgeRectCallout">
              <a:avLst>
                <a:gd name="adj1" fmla="val 9954"/>
                <a:gd name="adj2" fmla="val -19029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12" name="Picture 11"/>
            <p:cNvPicPr>
              <a:picLocks noChangeAspect="1"/>
            </p:cNvPicPr>
            <p:nvPr/>
          </p:nvPicPr>
          <p:blipFill>
            <a:blip r:embed="rId5"/>
            <a:stretch>
              <a:fillRect/>
            </a:stretch>
          </p:blipFill>
          <p:spPr>
            <a:xfrm>
              <a:off x="2438400" y="3048000"/>
              <a:ext cx="1905000" cy="406400"/>
            </a:xfrm>
            <a:prstGeom prst="rect">
              <a:avLst/>
            </a:prstGeom>
          </p:spPr>
        </p:pic>
      </p:grpSp>
      <p:grpSp>
        <p:nvGrpSpPr>
          <p:cNvPr id="26" name="Group 25"/>
          <p:cNvGrpSpPr/>
          <p:nvPr/>
        </p:nvGrpSpPr>
        <p:grpSpPr>
          <a:xfrm>
            <a:off x="5486400" y="3581400"/>
            <a:ext cx="1981200" cy="533400"/>
            <a:chOff x="6324600" y="3581400"/>
            <a:chExt cx="1981200" cy="533400"/>
          </a:xfrm>
        </p:grpSpPr>
        <p:sp>
          <p:nvSpPr>
            <p:cNvPr id="23" name="Rectangular Callout 22"/>
            <p:cNvSpPr/>
            <p:nvPr/>
          </p:nvSpPr>
          <p:spPr bwMode="auto">
            <a:xfrm>
              <a:off x="6324600" y="3581400"/>
              <a:ext cx="1981200" cy="533400"/>
            </a:xfrm>
            <a:prstGeom prst="wedgeRectCallout">
              <a:avLst>
                <a:gd name="adj1" fmla="val -49510"/>
                <a:gd name="adj2" fmla="val -260789"/>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11" name="Picture 10"/>
            <p:cNvPicPr>
              <a:picLocks noChangeAspect="1"/>
            </p:cNvPicPr>
            <p:nvPr/>
          </p:nvPicPr>
          <p:blipFill>
            <a:blip r:embed="rId6"/>
            <a:stretch>
              <a:fillRect/>
            </a:stretch>
          </p:blipFill>
          <p:spPr>
            <a:xfrm>
              <a:off x="6553200" y="3657600"/>
              <a:ext cx="1587500" cy="342900"/>
            </a:xfrm>
            <a:prstGeom prst="rect">
              <a:avLst/>
            </a:prstGeom>
          </p:spPr>
        </p:pic>
      </p:grpSp>
      <p:grpSp>
        <p:nvGrpSpPr>
          <p:cNvPr id="27" name="Group 26"/>
          <p:cNvGrpSpPr/>
          <p:nvPr/>
        </p:nvGrpSpPr>
        <p:grpSpPr>
          <a:xfrm>
            <a:off x="6934200" y="2819400"/>
            <a:ext cx="914400" cy="457200"/>
            <a:chOff x="6858000" y="4876800"/>
            <a:chExt cx="914400" cy="457200"/>
          </a:xfrm>
        </p:grpSpPr>
        <p:sp>
          <p:nvSpPr>
            <p:cNvPr id="24" name="Rectangular Callout 23"/>
            <p:cNvSpPr/>
            <p:nvPr/>
          </p:nvSpPr>
          <p:spPr bwMode="auto">
            <a:xfrm>
              <a:off x="6858000" y="4876800"/>
              <a:ext cx="914400" cy="457200"/>
            </a:xfrm>
            <a:prstGeom prst="wedgeRectCallout">
              <a:avLst>
                <a:gd name="adj1" fmla="val -130624"/>
                <a:gd name="adj2" fmla="val -133118"/>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p:txBody>
        </p:sp>
        <p:pic>
          <p:nvPicPr>
            <p:cNvPr id="13" name="Picture 12"/>
            <p:cNvPicPr>
              <a:picLocks noChangeAspect="1"/>
            </p:cNvPicPr>
            <p:nvPr/>
          </p:nvPicPr>
          <p:blipFill>
            <a:blip r:embed="rId7"/>
            <a:stretch>
              <a:fillRect/>
            </a:stretch>
          </p:blipFill>
          <p:spPr>
            <a:xfrm>
              <a:off x="7086600" y="4953000"/>
              <a:ext cx="533400" cy="317500"/>
            </a:xfrm>
            <a:prstGeom prst="rect">
              <a:avLst/>
            </a:prstGeom>
          </p:spPr>
        </p:pic>
      </p:grpSp>
      <p:sp>
        <p:nvSpPr>
          <p:cNvPr id="2" name="Slide Number Placeholder 1"/>
          <p:cNvSpPr>
            <a:spLocks noGrp="1"/>
          </p:cNvSpPr>
          <p:nvPr>
            <p:ph type="sldNum" sz="quarter" idx="11"/>
          </p:nvPr>
        </p:nvSpPr>
        <p:spPr/>
        <p:txBody>
          <a:bodyPr/>
          <a:lstStyle/>
          <a:p>
            <a:pPr>
              <a:defRPr/>
            </a:pPr>
            <a:fld id="{46C1AD1C-14FA-124C-BDE5-9A4F7356B2F5}" type="slidenum">
              <a:rPr lang="en-US" smtClean="0"/>
              <a:pPr>
                <a:defRPr/>
              </a:pPr>
              <a:t>27</a:t>
            </a:fld>
            <a:endParaRPr lang="en-US"/>
          </a:p>
        </p:txBody>
      </p:sp>
      <p:grpSp>
        <p:nvGrpSpPr>
          <p:cNvPr id="3" name="Group 2"/>
          <p:cNvGrpSpPr/>
          <p:nvPr/>
        </p:nvGrpSpPr>
        <p:grpSpPr>
          <a:xfrm>
            <a:off x="838200" y="4267200"/>
            <a:ext cx="2743200" cy="457200"/>
            <a:chOff x="838200" y="4267200"/>
            <a:chExt cx="2743200" cy="457200"/>
          </a:xfrm>
        </p:grpSpPr>
        <p:sp>
          <p:nvSpPr>
            <p:cNvPr id="20" name="Rectangular Callout 19"/>
            <p:cNvSpPr/>
            <p:nvPr/>
          </p:nvSpPr>
          <p:spPr bwMode="auto">
            <a:xfrm>
              <a:off x="838200" y="4267200"/>
              <a:ext cx="2743200" cy="457200"/>
            </a:xfrm>
            <a:prstGeom prst="wedgeRectCallout">
              <a:avLst>
                <a:gd name="adj1" fmla="val -3471"/>
                <a:gd name="adj2" fmla="val -409882"/>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22" name="Picture 21"/>
            <p:cNvPicPr>
              <a:picLocks noChangeAspect="1"/>
            </p:cNvPicPr>
            <p:nvPr/>
          </p:nvPicPr>
          <p:blipFill>
            <a:blip r:embed="rId8"/>
            <a:stretch>
              <a:fillRect/>
            </a:stretch>
          </p:blipFill>
          <p:spPr>
            <a:xfrm>
              <a:off x="1143000" y="4343400"/>
              <a:ext cx="2057400" cy="317500"/>
            </a:xfrm>
            <a:prstGeom prst="rect">
              <a:avLst/>
            </a:prstGeom>
          </p:spPr>
        </p:pic>
      </p:grpSp>
    </p:spTree>
    <p:extLst>
      <p:ext uri="{BB962C8B-B14F-4D97-AF65-F5344CB8AC3E}">
        <p14:creationId xmlns:p14="http://schemas.microsoft.com/office/powerpoint/2010/main" val="757353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9" presetClass="exit" presetSubtype="0" fill="hold" nodeType="clickEffect">
                                  <p:stCondLst>
                                    <p:cond delay="0"/>
                                  </p:stCondLst>
                                  <p:childTnLst>
                                    <p:animEffect transition="out" filter="dissolve">
                                      <p:cBhvr>
                                        <p:cTn id="30" dur="500"/>
                                        <p:tgtEl>
                                          <p:spTgt spid="15"/>
                                        </p:tgtEl>
                                      </p:cBhvr>
                                    </p:animEffect>
                                    <p:set>
                                      <p:cBhvr>
                                        <p:cTn id="31" dur="1" fill="hold">
                                          <p:stCondLst>
                                            <p:cond delay="499"/>
                                          </p:stCondLst>
                                        </p:cTn>
                                        <p:tgtEl>
                                          <p:spTgt spid="15"/>
                                        </p:tgtEl>
                                        <p:attrNameLst>
                                          <p:attrName>style.visibility</p:attrName>
                                        </p:attrNameLst>
                                      </p:cBhvr>
                                      <p:to>
                                        <p:strVal val="hidden"/>
                                      </p:to>
                                    </p:set>
                                  </p:childTnLst>
                                </p:cTn>
                              </p:par>
                              <p:par>
                                <p:cTn id="32" presetID="9" presetClass="exit" presetSubtype="0" fill="hold" nodeType="withEffect">
                                  <p:stCondLst>
                                    <p:cond delay="0"/>
                                  </p:stCondLst>
                                  <p:childTnLst>
                                    <p:animEffect transition="out" filter="dissolve">
                                      <p:cBhvr>
                                        <p:cTn id="33" dur="500"/>
                                        <p:tgtEl>
                                          <p:spTgt spid="19"/>
                                        </p:tgtEl>
                                      </p:cBhvr>
                                    </p:animEffect>
                                    <p:set>
                                      <p:cBhvr>
                                        <p:cTn id="34" dur="1" fill="hold">
                                          <p:stCondLst>
                                            <p:cond delay="499"/>
                                          </p:stCondLst>
                                        </p:cTn>
                                        <p:tgtEl>
                                          <p:spTgt spid="19"/>
                                        </p:tgtEl>
                                        <p:attrNameLst>
                                          <p:attrName>style.visibility</p:attrName>
                                        </p:attrNameLst>
                                      </p:cBhvr>
                                      <p:to>
                                        <p:strVal val="hidden"/>
                                      </p:to>
                                    </p:set>
                                  </p:childTnLst>
                                </p:cTn>
                              </p:par>
                              <p:par>
                                <p:cTn id="35" presetID="9" presetClass="exit" presetSubtype="0" fill="hold" nodeType="withEffect">
                                  <p:stCondLst>
                                    <p:cond delay="0"/>
                                  </p:stCondLst>
                                  <p:childTnLst>
                                    <p:animEffect transition="out" filter="dissolve">
                                      <p:cBhvr>
                                        <p:cTn id="36" dur="500"/>
                                        <p:tgtEl>
                                          <p:spTgt spid="25"/>
                                        </p:tgtEl>
                                      </p:cBhvr>
                                    </p:animEffect>
                                    <p:set>
                                      <p:cBhvr>
                                        <p:cTn id="37" dur="1" fill="hold">
                                          <p:stCondLst>
                                            <p:cond delay="499"/>
                                          </p:stCondLst>
                                        </p:cTn>
                                        <p:tgtEl>
                                          <p:spTgt spid="25"/>
                                        </p:tgtEl>
                                        <p:attrNameLst>
                                          <p:attrName>style.visibility</p:attrName>
                                        </p:attrNameLst>
                                      </p:cBhvr>
                                      <p:to>
                                        <p:strVal val="hidden"/>
                                      </p:to>
                                    </p:set>
                                  </p:childTnLst>
                                </p:cTn>
                              </p:par>
                              <p:par>
                                <p:cTn id="38" presetID="9" presetClass="exit" presetSubtype="0" fill="hold" nodeType="withEffect">
                                  <p:stCondLst>
                                    <p:cond delay="0"/>
                                  </p:stCondLst>
                                  <p:childTnLst>
                                    <p:animEffect transition="out" filter="dissolve">
                                      <p:cBhvr>
                                        <p:cTn id="39" dur="500"/>
                                        <p:tgtEl>
                                          <p:spTgt spid="26"/>
                                        </p:tgtEl>
                                      </p:cBhvr>
                                    </p:animEffect>
                                    <p:set>
                                      <p:cBhvr>
                                        <p:cTn id="40" dur="1" fill="hold">
                                          <p:stCondLst>
                                            <p:cond delay="499"/>
                                          </p:stCondLst>
                                        </p:cTn>
                                        <p:tgtEl>
                                          <p:spTgt spid="26"/>
                                        </p:tgtEl>
                                        <p:attrNameLst>
                                          <p:attrName>style.visibility</p:attrName>
                                        </p:attrNameLst>
                                      </p:cBhvr>
                                      <p:to>
                                        <p:strVal val="hidden"/>
                                      </p:to>
                                    </p:set>
                                  </p:childTnLst>
                                </p:cTn>
                              </p:par>
                              <p:par>
                                <p:cTn id="41" presetID="9" presetClass="exit" presetSubtype="0" fill="hold" nodeType="withEffect">
                                  <p:stCondLst>
                                    <p:cond delay="0"/>
                                  </p:stCondLst>
                                  <p:childTnLst>
                                    <p:animEffect transition="out" filter="dissolve">
                                      <p:cBhvr>
                                        <p:cTn id="42" dur="500"/>
                                        <p:tgtEl>
                                          <p:spTgt spid="27"/>
                                        </p:tgtEl>
                                      </p:cBhvr>
                                    </p:animEffect>
                                    <p:set>
                                      <p:cBhvr>
                                        <p:cTn id="43" dur="1" fill="hold">
                                          <p:stCondLst>
                                            <p:cond delay="499"/>
                                          </p:stCondLst>
                                        </p:cTn>
                                        <p:tgtEl>
                                          <p:spTgt spid="27"/>
                                        </p:tgtEl>
                                        <p:attrNameLst>
                                          <p:attrName>style.visibility</p:attrName>
                                        </p:attrNameLst>
                                      </p:cBhvr>
                                      <p:to>
                                        <p:strVal val="hidden"/>
                                      </p:to>
                                    </p:set>
                                  </p:childTnLst>
                                </p:cTn>
                              </p:par>
                              <p:par>
                                <p:cTn id="44" presetID="9" presetClass="exit" presetSubtype="0" fill="hold" nodeType="withEffect">
                                  <p:stCondLst>
                                    <p:cond delay="0"/>
                                  </p:stCondLst>
                                  <p:childTnLst>
                                    <p:animEffect transition="out" filter="dissolve">
                                      <p:cBhvr>
                                        <p:cTn id="45" dur="500"/>
                                        <p:tgtEl>
                                          <p:spTgt spid="3"/>
                                        </p:tgtEl>
                                      </p:cBhvr>
                                    </p:animEffect>
                                    <p:set>
                                      <p:cBhvr>
                                        <p:cTn id="46"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p>
        </p:txBody>
      </p:sp>
      <p:pic>
        <p:nvPicPr>
          <p:cNvPr id="4" name="Content Placeholder 6" descr="Screen Shot 2013-03-29 at 8.04.41 AM.png"/>
          <p:cNvPicPr>
            <a:picLocks noGrp="1" noChangeAspect="1"/>
          </p:cNvPicPr>
          <p:nvPr>
            <p:ph idx="1"/>
          </p:nvPr>
        </p:nvPicPr>
        <p:blipFill>
          <a:blip r:embed="rId2">
            <a:extLst>
              <a:ext uri="{28A0092B-C50C-407E-A947-70E740481C1C}">
                <a14:useLocalDpi xmlns:a14="http://schemas.microsoft.com/office/drawing/2010/main" val="0"/>
              </a:ext>
            </a:extLst>
          </a:blip>
          <a:srcRect t="-3881" b="-3881"/>
          <a:stretch>
            <a:fillRect/>
          </a:stretch>
        </p:blipFill>
        <p:spPr/>
      </p:pic>
      <p:grpSp>
        <p:nvGrpSpPr>
          <p:cNvPr id="7" name="Group 6"/>
          <p:cNvGrpSpPr/>
          <p:nvPr/>
        </p:nvGrpSpPr>
        <p:grpSpPr>
          <a:xfrm>
            <a:off x="381000" y="304800"/>
            <a:ext cx="8534400" cy="1447800"/>
            <a:chOff x="304800" y="914400"/>
            <a:chExt cx="8534400" cy="1447800"/>
          </a:xfrm>
        </p:grpSpPr>
        <p:sp>
          <p:nvSpPr>
            <p:cNvPr id="6" name="Rectangular Callout 5"/>
            <p:cNvSpPr/>
            <p:nvPr/>
          </p:nvSpPr>
          <p:spPr bwMode="auto">
            <a:xfrm>
              <a:off x="304800" y="914400"/>
              <a:ext cx="8534400" cy="1447800"/>
            </a:xfrm>
            <a:prstGeom prst="wedgeRectCallout">
              <a:avLst>
                <a:gd name="adj1" fmla="val -38719"/>
                <a:gd name="adj2" fmla="val 115668"/>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5" name="Picture 4"/>
            <p:cNvPicPr>
              <a:picLocks noChangeAspect="1"/>
            </p:cNvPicPr>
            <p:nvPr/>
          </p:nvPicPr>
          <p:blipFill>
            <a:blip r:embed="rId3"/>
            <a:stretch>
              <a:fillRect/>
            </a:stretch>
          </p:blipFill>
          <p:spPr>
            <a:xfrm>
              <a:off x="457200" y="990600"/>
              <a:ext cx="8293100" cy="1206500"/>
            </a:xfrm>
            <a:prstGeom prst="rect">
              <a:avLst/>
            </a:prstGeom>
          </p:spPr>
        </p:pic>
      </p:grpSp>
      <p:sp>
        <p:nvSpPr>
          <p:cNvPr id="3" name="Slide Number Placeholder 2"/>
          <p:cNvSpPr>
            <a:spLocks noGrp="1"/>
          </p:cNvSpPr>
          <p:nvPr>
            <p:ph type="sldNum" sz="quarter" idx="11"/>
          </p:nvPr>
        </p:nvSpPr>
        <p:spPr/>
        <p:txBody>
          <a:bodyPr/>
          <a:lstStyle/>
          <a:p>
            <a:pPr>
              <a:defRPr/>
            </a:pPr>
            <a:fld id="{46C1AD1C-14FA-124C-BDE5-9A4F7356B2F5}" type="slidenum">
              <a:rPr lang="en-US" smtClean="0"/>
              <a:pPr>
                <a:defRPr/>
              </a:pPr>
              <a:t>28</a:t>
            </a:fld>
            <a:endParaRPr lang="en-US"/>
          </a:p>
        </p:txBody>
      </p:sp>
    </p:spTree>
    <p:extLst>
      <p:ext uri="{BB962C8B-B14F-4D97-AF65-F5344CB8AC3E}">
        <p14:creationId xmlns:p14="http://schemas.microsoft.com/office/powerpoint/2010/main" val="122354304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p>
        </p:txBody>
      </p:sp>
      <p:pic>
        <p:nvPicPr>
          <p:cNvPr id="4" name="Content Placeholder 6" descr="Screen Shot 2013-03-29 at 8.04.41 AM.png"/>
          <p:cNvPicPr>
            <a:picLocks noGrp="1" noChangeAspect="1"/>
          </p:cNvPicPr>
          <p:nvPr>
            <p:ph idx="1"/>
          </p:nvPr>
        </p:nvPicPr>
        <p:blipFill>
          <a:blip r:embed="rId2">
            <a:extLst>
              <a:ext uri="{28A0092B-C50C-407E-A947-70E740481C1C}">
                <a14:useLocalDpi xmlns:a14="http://schemas.microsoft.com/office/drawing/2010/main" val="0"/>
              </a:ext>
            </a:extLst>
          </a:blip>
          <a:srcRect t="-3881" b="-3881"/>
          <a:stretch>
            <a:fillRect/>
          </a:stretch>
        </p:blipFill>
        <p:spPr/>
      </p:pic>
      <p:grpSp>
        <p:nvGrpSpPr>
          <p:cNvPr id="21" name="Group 20"/>
          <p:cNvGrpSpPr/>
          <p:nvPr/>
        </p:nvGrpSpPr>
        <p:grpSpPr>
          <a:xfrm>
            <a:off x="762000" y="2362200"/>
            <a:ext cx="1219200" cy="457200"/>
            <a:chOff x="762000" y="2362200"/>
            <a:chExt cx="1219200" cy="457200"/>
          </a:xfrm>
        </p:grpSpPr>
        <p:sp>
          <p:nvSpPr>
            <p:cNvPr id="6" name="Rectangular Callout 5"/>
            <p:cNvSpPr/>
            <p:nvPr/>
          </p:nvSpPr>
          <p:spPr bwMode="auto">
            <a:xfrm>
              <a:off x="762000" y="2362200"/>
              <a:ext cx="1219200" cy="457200"/>
            </a:xfrm>
            <a:prstGeom prst="wedgeRectCallout">
              <a:avLst>
                <a:gd name="adj1" fmla="val -35978"/>
                <a:gd name="adj2" fmla="val 183289"/>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3" name="Picture 2"/>
            <p:cNvPicPr>
              <a:picLocks noChangeAspect="1"/>
            </p:cNvPicPr>
            <p:nvPr/>
          </p:nvPicPr>
          <p:blipFill>
            <a:blip r:embed="rId3"/>
            <a:stretch>
              <a:fillRect/>
            </a:stretch>
          </p:blipFill>
          <p:spPr>
            <a:xfrm>
              <a:off x="977900" y="2438400"/>
              <a:ext cx="711200" cy="304800"/>
            </a:xfrm>
            <a:prstGeom prst="rect">
              <a:avLst/>
            </a:prstGeom>
          </p:spPr>
        </p:pic>
      </p:grpSp>
      <p:grpSp>
        <p:nvGrpSpPr>
          <p:cNvPr id="17" name="Group 16"/>
          <p:cNvGrpSpPr/>
          <p:nvPr/>
        </p:nvGrpSpPr>
        <p:grpSpPr>
          <a:xfrm>
            <a:off x="2743200" y="1676400"/>
            <a:ext cx="5562600" cy="457200"/>
            <a:chOff x="2514600" y="2362200"/>
            <a:chExt cx="5562600" cy="457200"/>
          </a:xfrm>
        </p:grpSpPr>
        <p:sp>
          <p:nvSpPr>
            <p:cNvPr id="15" name="Rectangular Callout 14"/>
            <p:cNvSpPr/>
            <p:nvPr/>
          </p:nvSpPr>
          <p:spPr bwMode="auto">
            <a:xfrm>
              <a:off x="2514600" y="2362200"/>
              <a:ext cx="5562600" cy="457200"/>
            </a:xfrm>
            <a:prstGeom prst="wedgeRectCallout">
              <a:avLst>
                <a:gd name="adj1" fmla="val -40785"/>
                <a:gd name="adj2" fmla="val 333152"/>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8" name="Picture 7"/>
            <p:cNvPicPr>
              <a:picLocks noChangeAspect="1"/>
            </p:cNvPicPr>
            <p:nvPr/>
          </p:nvPicPr>
          <p:blipFill>
            <a:blip r:embed="rId4"/>
            <a:stretch>
              <a:fillRect/>
            </a:stretch>
          </p:blipFill>
          <p:spPr>
            <a:xfrm>
              <a:off x="2590800" y="2438400"/>
              <a:ext cx="5270500" cy="266700"/>
            </a:xfrm>
            <a:prstGeom prst="rect">
              <a:avLst/>
            </a:prstGeom>
          </p:spPr>
        </p:pic>
      </p:grpSp>
      <p:grpSp>
        <p:nvGrpSpPr>
          <p:cNvPr id="16" name="Group 15"/>
          <p:cNvGrpSpPr/>
          <p:nvPr/>
        </p:nvGrpSpPr>
        <p:grpSpPr>
          <a:xfrm>
            <a:off x="6019800" y="2590800"/>
            <a:ext cx="2362200" cy="457200"/>
            <a:chOff x="6019800" y="3276600"/>
            <a:chExt cx="2362200" cy="457200"/>
          </a:xfrm>
        </p:grpSpPr>
        <p:sp>
          <p:nvSpPr>
            <p:cNvPr id="14" name="Rectangular Callout 13"/>
            <p:cNvSpPr/>
            <p:nvPr/>
          </p:nvSpPr>
          <p:spPr bwMode="auto">
            <a:xfrm>
              <a:off x="6019800" y="3276600"/>
              <a:ext cx="2362200" cy="457200"/>
            </a:xfrm>
            <a:prstGeom prst="wedgeRectCallout">
              <a:avLst>
                <a:gd name="adj1" fmla="val -75179"/>
                <a:gd name="adj2" fmla="val 130289"/>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9" name="Picture 8"/>
            <p:cNvPicPr>
              <a:picLocks noChangeAspect="1"/>
            </p:cNvPicPr>
            <p:nvPr/>
          </p:nvPicPr>
          <p:blipFill>
            <a:blip r:embed="rId5"/>
            <a:stretch>
              <a:fillRect/>
            </a:stretch>
          </p:blipFill>
          <p:spPr>
            <a:xfrm>
              <a:off x="6172200" y="3352800"/>
              <a:ext cx="2070100" cy="292100"/>
            </a:xfrm>
            <a:prstGeom prst="rect">
              <a:avLst/>
            </a:prstGeom>
          </p:spPr>
        </p:pic>
      </p:grpSp>
      <p:grpSp>
        <p:nvGrpSpPr>
          <p:cNvPr id="18" name="Group 17"/>
          <p:cNvGrpSpPr/>
          <p:nvPr/>
        </p:nvGrpSpPr>
        <p:grpSpPr>
          <a:xfrm>
            <a:off x="457200" y="5181600"/>
            <a:ext cx="5181600" cy="457200"/>
            <a:chOff x="2362200" y="4876800"/>
            <a:chExt cx="5181600" cy="457200"/>
          </a:xfrm>
        </p:grpSpPr>
        <p:sp>
          <p:nvSpPr>
            <p:cNvPr id="13" name="Rectangular Callout 12"/>
            <p:cNvSpPr/>
            <p:nvPr/>
          </p:nvSpPr>
          <p:spPr bwMode="auto">
            <a:xfrm>
              <a:off x="2362200" y="4876800"/>
              <a:ext cx="5181600" cy="457200"/>
            </a:xfrm>
            <a:prstGeom prst="wedgeRectCallout">
              <a:avLst>
                <a:gd name="adj1" fmla="val -8242"/>
                <a:gd name="adj2" fmla="val -350369"/>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10" name="Picture 9"/>
            <p:cNvPicPr>
              <a:picLocks noChangeAspect="1"/>
            </p:cNvPicPr>
            <p:nvPr/>
          </p:nvPicPr>
          <p:blipFill>
            <a:blip r:embed="rId6"/>
            <a:stretch>
              <a:fillRect/>
            </a:stretch>
          </p:blipFill>
          <p:spPr>
            <a:xfrm>
              <a:off x="2514600" y="4953000"/>
              <a:ext cx="4902200" cy="317500"/>
            </a:xfrm>
            <a:prstGeom prst="rect">
              <a:avLst/>
            </a:prstGeom>
          </p:spPr>
        </p:pic>
      </p:grpSp>
      <p:grpSp>
        <p:nvGrpSpPr>
          <p:cNvPr id="20" name="Group 19"/>
          <p:cNvGrpSpPr/>
          <p:nvPr/>
        </p:nvGrpSpPr>
        <p:grpSpPr>
          <a:xfrm>
            <a:off x="3962400" y="4267200"/>
            <a:ext cx="4419600" cy="457200"/>
            <a:chOff x="3962400" y="4267200"/>
            <a:chExt cx="4419600" cy="457200"/>
          </a:xfrm>
        </p:grpSpPr>
        <p:sp>
          <p:nvSpPr>
            <p:cNvPr id="12" name="Rectangular Callout 11"/>
            <p:cNvSpPr/>
            <p:nvPr/>
          </p:nvSpPr>
          <p:spPr bwMode="auto">
            <a:xfrm>
              <a:off x="3962400" y="4267200"/>
              <a:ext cx="4419600" cy="457200"/>
            </a:xfrm>
            <a:prstGeom prst="wedgeRectCallout">
              <a:avLst>
                <a:gd name="adj1" fmla="val -1003"/>
                <a:gd name="adj2" fmla="val -19319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19" name="Picture 18"/>
            <p:cNvPicPr>
              <a:picLocks noChangeAspect="1"/>
            </p:cNvPicPr>
            <p:nvPr/>
          </p:nvPicPr>
          <p:blipFill>
            <a:blip r:embed="rId7"/>
            <a:stretch>
              <a:fillRect/>
            </a:stretch>
          </p:blipFill>
          <p:spPr>
            <a:xfrm>
              <a:off x="4038600" y="4267200"/>
              <a:ext cx="4318000" cy="457200"/>
            </a:xfrm>
            <a:prstGeom prst="rect">
              <a:avLst/>
            </a:prstGeom>
          </p:spPr>
        </p:pic>
      </p:grpSp>
      <p:sp>
        <p:nvSpPr>
          <p:cNvPr id="5" name="Slide Number Placeholder 4"/>
          <p:cNvSpPr>
            <a:spLocks noGrp="1"/>
          </p:cNvSpPr>
          <p:nvPr>
            <p:ph type="sldNum" sz="quarter" idx="11"/>
          </p:nvPr>
        </p:nvSpPr>
        <p:spPr/>
        <p:txBody>
          <a:bodyPr/>
          <a:lstStyle/>
          <a:p>
            <a:pPr>
              <a:defRPr/>
            </a:pPr>
            <a:fld id="{46C1AD1C-14FA-124C-BDE5-9A4F7356B2F5}" type="slidenum">
              <a:rPr lang="en-US" smtClean="0"/>
              <a:pPr>
                <a:defRPr/>
              </a:pPr>
              <a:t>29</a:t>
            </a:fld>
            <a:endParaRPr lang="en-US"/>
          </a:p>
        </p:txBody>
      </p:sp>
    </p:spTree>
    <p:extLst>
      <p:ext uri="{BB962C8B-B14F-4D97-AF65-F5344CB8AC3E}">
        <p14:creationId xmlns:p14="http://schemas.microsoft.com/office/powerpoint/2010/main" val="29369604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pPr eaLnBrk="1" hangingPunct="1"/>
            <a:r>
              <a:rPr lang="en-US" sz="3600" dirty="0">
                <a:latin typeface="Arial" charset="0"/>
              </a:rPr>
              <a:t>Who is this Tutorial for</a:t>
            </a:r>
            <a:r>
              <a:rPr lang="en-US" sz="3600" dirty="0" smtClean="0">
                <a:latin typeface="Arial" charset="0"/>
              </a:rPr>
              <a:t>?</a:t>
            </a:r>
            <a:endParaRPr lang="en-US" sz="3600" dirty="0">
              <a:latin typeface="Arial" charset="0"/>
            </a:endParaRPr>
          </a:p>
        </p:txBody>
      </p:sp>
      <p:sp>
        <p:nvSpPr>
          <p:cNvPr id="19458" name="Content Placeholder 2"/>
          <p:cNvSpPr>
            <a:spLocks noGrp="1"/>
          </p:cNvSpPr>
          <p:nvPr>
            <p:ph idx="1"/>
          </p:nvPr>
        </p:nvSpPr>
        <p:spPr/>
        <p:txBody>
          <a:bodyPr/>
          <a:lstStyle/>
          <a:p>
            <a:pPr eaLnBrk="1" hangingPunct="1"/>
            <a:r>
              <a:rPr lang="en-AU" dirty="0">
                <a:latin typeface="Arial" charset="0"/>
              </a:rPr>
              <a:t>Software developers, technical programmers, </a:t>
            </a:r>
            <a:r>
              <a:rPr lang="en-AU" dirty="0" smtClean="0">
                <a:latin typeface="Arial" charset="0"/>
              </a:rPr>
              <a:t>information </a:t>
            </a:r>
            <a:r>
              <a:rPr lang="en-AU" dirty="0">
                <a:latin typeface="Arial" charset="0"/>
              </a:rPr>
              <a:t>architects, health informaticists, technical analysts</a:t>
            </a:r>
            <a:r>
              <a:rPr lang="en-US" dirty="0">
                <a:latin typeface="Arial" charset="0"/>
              </a:rPr>
              <a:t> </a:t>
            </a:r>
          </a:p>
          <a:p>
            <a:pPr eaLnBrk="1" hangingPunct="1"/>
            <a:r>
              <a:rPr lang="en-AU" dirty="0">
                <a:latin typeface="Arial" charset="0"/>
              </a:rPr>
              <a:t>Should </a:t>
            </a:r>
            <a:r>
              <a:rPr lang="en-AU" dirty="0" smtClean="0">
                <a:latin typeface="Arial" charset="0"/>
              </a:rPr>
              <a:t>know how </a:t>
            </a:r>
            <a:r>
              <a:rPr lang="en-AU" dirty="0">
                <a:latin typeface="Arial" charset="0"/>
              </a:rPr>
              <a:t>to implement the CTS2 technical framework specification at the end of this </a:t>
            </a:r>
            <a:r>
              <a:rPr lang="en-AU" dirty="0" smtClean="0">
                <a:latin typeface="Arial" charset="0"/>
              </a:rPr>
              <a:t>tutorial</a:t>
            </a:r>
            <a:endParaRPr lang="en-AU" dirty="0">
              <a:latin typeface="Arial" charset="0"/>
            </a:endParaRPr>
          </a:p>
        </p:txBody>
      </p:sp>
      <p:sp>
        <p:nvSpPr>
          <p:cNvPr id="2" name="Slide Number Placeholder 1"/>
          <p:cNvSpPr>
            <a:spLocks noGrp="1"/>
          </p:cNvSpPr>
          <p:nvPr>
            <p:ph type="sldNum" sz="quarter" idx="11"/>
          </p:nvPr>
        </p:nvSpPr>
        <p:spPr/>
        <p:txBody>
          <a:bodyPr/>
          <a:lstStyle/>
          <a:p>
            <a:pPr>
              <a:defRPr/>
            </a:pPr>
            <a:fld id="{46C1AD1C-14FA-124C-BDE5-9A4F7356B2F5}" type="slidenum">
              <a:rPr lang="en-US" smtClean="0"/>
              <a:pPr>
                <a:defRPr/>
              </a:pPr>
              <a:t>3</a:t>
            </a:fld>
            <a:endParaRPr lang="en-US"/>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p>
        </p:txBody>
      </p:sp>
      <p:pic>
        <p:nvPicPr>
          <p:cNvPr id="4" name="Content Placeholder 6" descr="Screen Shot 2013-03-29 at 8.04.41 AM.png"/>
          <p:cNvPicPr>
            <a:picLocks noGrp="1" noChangeAspect="1"/>
          </p:cNvPicPr>
          <p:nvPr>
            <p:ph idx="1"/>
          </p:nvPr>
        </p:nvPicPr>
        <p:blipFill>
          <a:blip r:embed="rId2">
            <a:extLst>
              <a:ext uri="{28A0092B-C50C-407E-A947-70E740481C1C}">
                <a14:useLocalDpi xmlns:a14="http://schemas.microsoft.com/office/drawing/2010/main" val="0"/>
              </a:ext>
            </a:extLst>
          </a:blip>
          <a:srcRect t="-3881" b="-3881"/>
          <a:stretch>
            <a:fillRect/>
          </a:stretch>
        </p:blipFill>
        <p:spPr/>
      </p:pic>
      <p:grpSp>
        <p:nvGrpSpPr>
          <p:cNvPr id="8" name="Group 7"/>
          <p:cNvGrpSpPr/>
          <p:nvPr/>
        </p:nvGrpSpPr>
        <p:grpSpPr>
          <a:xfrm>
            <a:off x="1219200" y="990600"/>
            <a:ext cx="7467600" cy="1447800"/>
            <a:chOff x="914400" y="1981200"/>
            <a:chExt cx="7467600" cy="1447800"/>
          </a:xfrm>
        </p:grpSpPr>
        <p:sp>
          <p:nvSpPr>
            <p:cNvPr id="6" name="Rectangular Callout 5"/>
            <p:cNvSpPr/>
            <p:nvPr/>
          </p:nvSpPr>
          <p:spPr bwMode="auto">
            <a:xfrm>
              <a:off x="914400" y="1981200"/>
              <a:ext cx="7467600" cy="1447800"/>
            </a:xfrm>
            <a:prstGeom prst="wedgeRectCallout">
              <a:avLst>
                <a:gd name="adj1" fmla="val -40285"/>
                <a:gd name="adj2" fmla="val 139908"/>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3" name="Picture 2"/>
            <p:cNvPicPr>
              <a:picLocks noChangeAspect="1"/>
            </p:cNvPicPr>
            <p:nvPr/>
          </p:nvPicPr>
          <p:blipFill>
            <a:blip r:embed="rId3"/>
            <a:stretch>
              <a:fillRect/>
            </a:stretch>
          </p:blipFill>
          <p:spPr>
            <a:xfrm>
              <a:off x="990600" y="2057400"/>
              <a:ext cx="7391400" cy="1257300"/>
            </a:xfrm>
            <a:prstGeom prst="rect">
              <a:avLst/>
            </a:prstGeom>
          </p:spPr>
        </p:pic>
      </p:grpSp>
      <p:sp>
        <p:nvSpPr>
          <p:cNvPr id="5" name="Slide Number Placeholder 4"/>
          <p:cNvSpPr>
            <a:spLocks noGrp="1"/>
          </p:cNvSpPr>
          <p:nvPr>
            <p:ph type="sldNum" sz="quarter" idx="11"/>
          </p:nvPr>
        </p:nvSpPr>
        <p:spPr/>
        <p:txBody>
          <a:bodyPr/>
          <a:lstStyle/>
          <a:p>
            <a:pPr>
              <a:defRPr/>
            </a:pPr>
            <a:fld id="{46C1AD1C-14FA-124C-BDE5-9A4F7356B2F5}" type="slidenum">
              <a:rPr lang="en-US" smtClean="0"/>
              <a:pPr>
                <a:defRPr/>
              </a:pPr>
              <a:t>30</a:t>
            </a:fld>
            <a:endParaRPr lang="en-US"/>
          </a:p>
        </p:txBody>
      </p:sp>
    </p:spTree>
    <p:extLst>
      <p:ext uri="{BB962C8B-B14F-4D97-AF65-F5344CB8AC3E}">
        <p14:creationId xmlns:p14="http://schemas.microsoft.com/office/powerpoint/2010/main" val="19338906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p>
        </p:txBody>
      </p:sp>
      <p:pic>
        <p:nvPicPr>
          <p:cNvPr id="4" name="Content Placeholder 6" descr="Screen Shot 2013-03-29 at 8.04.41 AM.png"/>
          <p:cNvPicPr>
            <a:picLocks noGrp="1" noChangeAspect="1"/>
          </p:cNvPicPr>
          <p:nvPr>
            <p:ph idx="1"/>
          </p:nvPr>
        </p:nvPicPr>
        <p:blipFill>
          <a:blip r:embed="rId2">
            <a:extLst>
              <a:ext uri="{28A0092B-C50C-407E-A947-70E740481C1C}">
                <a14:useLocalDpi xmlns:a14="http://schemas.microsoft.com/office/drawing/2010/main" val="0"/>
              </a:ext>
            </a:extLst>
          </a:blip>
          <a:srcRect t="-3881" b="-3881"/>
          <a:stretch>
            <a:fillRect/>
          </a:stretch>
        </p:blipFill>
        <p:spPr/>
      </p:pic>
      <p:grpSp>
        <p:nvGrpSpPr>
          <p:cNvPr id="10" name="Group 9"/>
          <p:cNvGrpSpPr/>
          <p:nvPr/>
        </p:nvGrpSpPr>
        <p:grpSpPr>
          <a:xfrm>
            <a:off x="152400" y="990600"/>
            <a:ext cx="8839200" cy="1828800"/>
            <a:chOff x="152400" y="990600"/>
            <a:chExt cx="8839200" cy="1828800"/>
          </a:xfrm>
        </p:grpSpPr>
        <p:sp>
          <p:nvSpPr>
            <p:cNvPr id="6" name="Rectangular Callout 5"/>
            <p:cNvSpPr/>
            <p:nvPr/>
          </p:nvSpPr>
          <p:spPr bwMode="auto">
            <a:xfrm>
              <a:off x="152400" y="990600"/>
              <a:ext cx="8839200" cy="1828800"/>
            </a:xfrm>
            <a:prstGeom prst="wedgeRectCallout">
              <a:avLst>
                <a:gd name="adj1" fmla="val -39718"/>
                <a:gd name="adj2" fmla="val 16283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7" name="Picture 6"/>
            <p:cNvPicPr>
              <a:picLocks noChangeAspect="1"/>
            </p:cNvPicPr>
            <p:nvPr/>
          </p:nvPicPr>
          <p:blipFill>
            <a:blip r:embed="rId3"/>
            <a:stretch>
              <a:fillRect/>
            </a:stretch>
          </p:blipFill>
          <p:spPr>
            <a:xfrm>
              <a:off x="228600" y="1066800"/>
              <a:ext cx="8610600" cy="1617687"/>
            </a:xfrm>
            <a:prstGeom prst="rect">
              <a:avLst/>
            </a:prstGeom>
          </p:spPr>
        </p:pic>
      </p:grpSp>
      <p:sp>
        <p:nvSpPr>
          <p:cNvPr id="3" name="Slide Number Placeholder 2"/>
          <p:cNvSpPr>
            <a:spLocks noGrp="1"/>
          </p:cNvSpPr>
          <p:nvPr>
            <p:ph type="sldNum" sz="quarter" idx="11"/>
          </p:nvPr>
        </p:nvSpPr>
        <p:spPr/>
        <p:txBody>
          <a:bodyPr/>
          <a:lstStyle/>
          <a:p>
            <a:pPr>
              <a:defRPr/>
            </a:pPr>
            <a:fld id="{46C1AD1C-14FA-124C-BDE5-9A4F7356B2F5}" type="slidenum">
              <a:rPr lang="en-US" smtClean="0"/>
              <a:pPr>
                <a:defRPr/>
              </a:pPr>
              <a:t>31</a:t>
            </a:fld>
            <a:endParaRPr lang="en-US"/>
          </a:p>
        </p:txBody>
      </p:sp>
    </p:spTree>
    <p:extLst>
      <p:ext uri="{BB962C8B-B14F-4D97-AF65-F5344CB8AC3E}">
        <p14:creationId xmlns:p14="http://schemas.microsoft.com/office/powerpoint/2010/main" val="10733780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REST Client API</a:t>
            </a:r>
            <a:endParaRPr lang="en-US" dirty="0"/>
          </a:p>
        </p:txBody>
      </p:sp>
      <p:sp>
        <p:nvSpPr>
          <p:cNvPr id="3" name="Content Placeholder 2"/>
          <p:cNvSpPr>
            <a:spLocks noGrp="1"/>
          </p:cNvSpPr>
          <p:nvPr>
            <p:ph idx="1"/>
          </p:nvPr>
        </p:nvSpPr>
        <p:spPr/>
        <p:txBody>
          <a:bodyPr/>
          <a:lstStyle/>
          <a:p>
            <a:pPr marL="0" indent="0">
              <a:buNone/>
            </a:pPr>
            <a:r>
              <a:rPr lang="en-US" dirty="0" smtClean="0"/>
              <a:t>Review:</a:t>
            </a:r>
          </a:p>
          <a:p>
            <a:r>
              <a:rPr lang="en-US" dirty="0" smtClean="0"/>
              <a:t>There is a similar structure for value sets and code system versions returned for CTS2 REST calls</a:t>
            </a:r>
          </a:p>
          <a:p>
            <a:r>
              <a:rPr lang="en-US" dirty="0" smtClean="0"/>
              <a:t>You can reconstruct your last call from the heading</a:t>
            </a:r>
          </a:p>
          <a:p>
            <a:r>
              <a:rPr lang="en-US" dirty="0" smtClean="0"/>
              <a:t>Depending on the Service, some XML tag content and attributes can be used to filter queries</a:t>
            </a:r>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32</a:t>
            </a:fld>
            <a:endParaRPr lang="en-US"/>
          </a:p>
        </p:txBody>
      </p:sp>
    </p:spTree>
    <p:extLst>
      <p:ext uri="{BB962C8B-B14F-4D97-AF65-F5344CB8AC3E}">
        <p14:creationId xmlns:p14="http://schemas.microsoft.com/office/powerpoint/2010/main" val="348289000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REST Client API</a:t>
            </a:r>
            <a:endParaRPr lang="en-US" dirty="0"/>
          </a:p>
        </p:txBody>
      </p:sp>
      <p:sp>
        <p:nvSpPr>
          <p:cNvPr id="3" name="Content Placeholder 2"/>
          <p:cNvSpPr>
            <a:spLocks noGrp="1"/>
          </p:cNvSpPr>
          <p:nvPr>
            <p:ph idx="1"/>
          </p:nvPr>
        </p:nvSpPr>
        <p:spPr/>
        <p:txBody>
          <a:bodyPr/>
          <a:lstStyle/>
          <a:p>
            <a:pPr marL="0" indent="0">
              <a:buNone/>
            </a:pPr>
            <a:r>
              <a:rPr lang="en-US" dirty="0" smtClean="0"/>
              <a:t>Review continued:</a:t>
            </a:r>
          </a:p>
          <a:p>
            <a:r>
              <a:rPr lang="en-US" dirty="0"/>
              <a:t>URLs exist that link other resources</a:t>
            </a:r>
          </a:p>
          <a:p>
            <a:r>
              <a:rPr lang="en-US" dirty="0"/>
              <a:t>Parsed values and links can be used to determine the number of values on the page and whether you can page for another set of </a:t>
            </a:r>
            <a:r>
              <a:rPr lang="en-US" dirty="0" smtClean="0"/>
              <a:t>values</a:t>
            </a:r>
          </a:p>
          <a:p>
            <a:r>
              <a:rPr lang="en-US" dirty="0" smtClean="0"/>
              <a:t>Links and values exist to either help you build a REST call or provide you with a link to further define the resource</a:t>
            </a: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33</a:t>
            </a:fld>
            <a:endParaRPr lang="en-US"/>
          </a:p>
        </p:txBody>
      </p:sp>
    </p:spTree>
    <p:extLst>
      <p:ext uri="{BB962C8B-B14F-4D97-AF65-F5344CB8AC3E}">
        <p14:creationId xmlns:p14="http://schemas.microsoft.com/office/powerpoint/2010/main" val="319588269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REST Client API</a:t>
            </a:r>
            <a:endParaRPr lang="en-US" dirty="0"/>
          </a:p>
        </p:txBody>
      </p:sp>
      <p:sp>
        <p:nvSpPr>
          <p:cNvPr id="3" name="Content Placeholder 2"/>
          <p:cNvSpPr>
            <a:spLocks noGrp="1"/>
          </p:cNvSpPr>
          <p:nvPr>
            <p:ph idx="1"/>
          </p:nvPr>
        </p:nvSpPr>
        <p:spPr/>
        <p:txBody>
          <a:bodyPr/>
          <a:lstStyle/>
          <a:p>
            <a:pPr marL="0" indent="0">
              <a:buNone/>
            </a:pPr>
            <a:r>
              <a:rPr lang="en-US" dirty="0" smtClean="0"/>
              <a:t>What does this mean?</a:t>
            </a:r>
          </a:p>
          <a:p>
            <a:r>
              <a:rPr lang="en-US" dirty="0" smtClean="0"/>
              <a:t>Users can both “Read” and “Query” a code system or any other entry that is cataloged in a directory</a:t>
            </a:r>
          </a:p>
          <a:p>
            <a:r>
              <a:rPr lang="en-US" dirty="0" smtClean="0"/>
              <a:t>The listing of entries can each be read by their “</a:t>
            </a:r>
            <a:r>
              <a:rPr lang="en-US" dirty="0" err="1" smtClean="0"/>
              <a:t>resourceName</a:t>
            </a:r>
            <a:r>
              <a:rPr lang="en-US" dirty="0" smtClean="0"/>
              <a:t>” or queried by their global identifier or “URI”</a:t>
            </a:r>
            <a:r>
              <a:rPr lang="en-US" dirty="0"/>
              <a:t> </a:t>
            </a:r>
            <a:r>
              <a:rPr lang="en-US" dirty="0" smtClean="0"/>
              <a:t>using a REST call</a:t>
            </a: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34</a:t>
            </a:fld>
            <a:endParaRPr lang="en-US"/>
          </a:p>
        </p:txBody>
      </p:sp>
    </p:spTree>
    <p:extLst>
      <p:ext uri="{BB962C8B-B14F-4D97-AF65-F5344CB8AC3E}">
        <p14:creationId xmlns:p14="http://schemas.microsoft.com/office/powerpoint/2010/main" val="74686414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t>
            </a:r>
            <a:r>
              <a:rPr lang="en-US" dirty="0" smtClean="0"/>
              <a:t>API</a:t>
            </a:r>
            <a:endParaRPr lang="en-US" dirty="0"/>
          </a:p>
        </p:txBody>
      </p:sp>
      <p:sp>
        <p:nvSpPr>
          <p:cNvPr id="3" name="Content Placeholder 2"/>
          <p:cNvSpPr>
            <a:spLocks noGrp="1"/>
          </p:cNvSpPr>
          <p:nvPr>
            <p:ph idx="1"/>
          </p:nvPr>
        </p:nvSpPr>
        <p:spPr>
          <a:xfrm>
            <a:off x="381000" y="1752600"/>
            <a:ext cx="7826375" cy="4800600"/>
          </a:xfrm>
        </p:spPr>
        <p:txBody>
          <a:bodyPr/>
          <a:lstStyle/>
          <a:p>
            <a:pPr marL="57150" indent="0">
              <a:buNone/>
            </a:pPr>
            <a:r>
              <a:rPr lang="en-US" dirty="0" smtClean="0"/>
              <a:t>And that queries can be done using filters:</a:t>
            </a:r>
          </a:p>
          <a:p>
            <a:pPr marL="514350" indent="-457200"/>
            <a:r>
              <a:rPr lang="en-US" dirty="0" smtClean="0"/>
              <a:t>By any attribute or tag supported as a filter in the service.  This may include a terminology name, ontology Id, or description</a:t>
            </a:r>
          </a:p>
          <a:p>
            <a:pPr marL="514350" indent="-457200"/>
            <a:r>
              <a:rPr lang="en-US" dirty="0" smtClean="0"/>
              <a:t>And may use matching algorithms such as “contains” or “exact match”</a:t>
            </a:r>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35</a:t>
            </a:fld>
            <a:endParaRPr lang="en-US"/>
          </a:p>
        </p:txBody>
      </p:sp>
    </p:spTree>
    <p:extLst>
      <p:ext uri="{BB962C8B-B14F-4D97-AF65-F5344CB8AC3E}">
        <p14:creationId xmlns:p14="http://schemas.microsoft.com/office/powerpoint/2010/main" val="194389288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p>
        </p:txBody>
      </p:sp>
      <p:sp>
        <p:nvSpPr>
          <p:cNvPr id="3" name="Content Placeholder 2"/>
          <p:cNvSpPr>
            <a:spLocks noGrp="1"/>
          </p:cNvSpPr>
          <p:nvPr>
            <p:ph idx="1"/>
          </p:nvPr>
        </p:nvSpPr>
        <p:spPr/>
        <p:txBody>
          <a:bodyPr/>
          <a:lstStyle/>
          <a:p>
            <a:pPr marL="0" indent="0">
              <a:buNone/>
            </a:pPr>
            <a:r>
              <a:rPr lang="en-US" dirty="0" smtClean="0"/>
              <a:t>Building the REST:</a:t>
            </a:r>
          </a:p>
          <a:p>
            <a:pPr marL="0" indent="0">
              <a:buNone/>
            </a:pPr>
            <a:r>
              <a:rPr lang="en-US" dirty="0" smtClean="0">
                <a:solidFill>
                  <a:srgbClr val="3366FF"/>
                </a:solidFill>
              </a:rPr>
              <a:t>&lt;Base URL&gt;</a:t>
            </a:r>
            <a:r>
              <a:rPr lang="en-US" dirty="0" smtClean="0"/>
              <a:t>/</a:t>
            </a:r>
            <a:r>
              <a:rPr lang="en-US" dirty="0" err="1" smtClean="0">
                <a:solidFill>
                  <a:srgbClr val="008000"/>
                </a:solidFill>
              </a:rPr>
              <a:t>codesystem</a:t>
            </a:r>
            <a:r>
              <a:rPr lang="en-US" dirty="0" smtClean="0"/>
              <a:t>/</a:t>
            </a:r>
            <a:r>
              <a:rPr lang="en-US" dirty="0" smtClean="0">
                <a:solidFill>
                  <a:srgbClr val="000090"/>
                </a:solidFill>
              </a:rPr>
              <a:t>&lt;</a:t>
            </a:r>
            <a:r>
              <a:rPr lang="en-US" dirty="0" err="1" smtClean="0">
                <a:solidFill>
                  <a:srgbClr val="000090"/>
                </a:solidFill>
              </a:rPr>
              <a:t>resourceName</a:t>
            </a:r>
            <a:r>
              <a:rPr lang="en-US" dirty="0" smtClean="0">
                <a:solidFill>
                  <a:srgbClr val="000090"/>
                </a:solidFill>
              </a:rPr>
              <a:t>&gt;</a:t>
            </a:r>
          </a:p>
          <a:p>
            <a:pPr marL="0" indent="0">
              <a:buNone/>
            </a:pPr>
            <a:r>
              <a:rPr lang="en-US" dirty="0">
                <a:solidFill>
                  <a:srgbClr val="3366FF"/>
                </a:solidFill>
              </a:rPr>
              <a:t>&lt;Base URL&gt;</a:t>
            </a:r>
            <a:r>
              <a:rPr lang="en-US" dirty="0" smtClean="0"/>
              <a:t>/</a:t>
            </a:r>
            <a:r>
              <a:rPr lang="en-US" dirty="0" err="1" smtClean="0">
                <a:solidFill>
                  <a:srgbClr val="008000"/>
                </a:solidFill>
              </a:rPr>
              <a:t>codesystembyuri</a:t>
            </a:r>
            <a:r>
              <a:rPr lang="en-US" dirty="0" smtClean="0"/>
              <a:t>?</a:t>
            </a:r>
            <a:r>
              <a:rPr lang="en-US" dirty="0" smtClean="0">
                <a:solidFill>
                  <a:srgbClr val="000090"/>
                </a:solidFill>
              </a:rPr>
              <a:t>&lt;</a:t>
            </a:r>
            <a:r>
              <a:rPr lang="en-US" dirty="0" err="1" smtClean="0">
                <a:solidFill>
                  <a:srgbClr val="000090"/>
                </a:solidFill>
              </a:rPr>
              <a:t>uri</a:t>
            </a:r>
            <a:r>
              <a:rPr lang="en-US" dirty="0" smtClean="0">
                <a:solidFill>
                  <a:srgbClr val="000090"/>
                </a:solidFill>
              </a:rPr>
              <a:t>&gt;</a:t>
            </a:r>
          </a:p>
          <a:p>
            <a:pPr marL="0" indent="0">
              <a:buNone/>
            </a:pPr>
            <a:r>
              <a:rPr lang="en-US" dirty="0">
                <a:solidFill>
                  <a:srgbClr val="3366FF"/>
                </a:solidFill>
              </a:rPr>
              <a:t>&lt;Base URL&gt;</a:t>
            </a:r>
            <a:r>
              <a:rPr lang="en-US" dirty="0" smtClean="0"/>
              <a:t>/</a:t>
            </a:r>
            <a:r>
              <a:rPr lang="en-US" dirty="0" err="1" smtClean="0">
                <a:solidFill>
                  <a:srgbClr val="008000"/>
                </a:solidFill>
              </a:rPr>
              <a:t>codesystems</a:t>
            </a:r>
            <a:r>
              <a:rPr lang="en-US" dirty="0" smtClean="0"/>
              <a:t>?			</a:t>
            </a:r>
            <a:r>
              <a:rPr lang="en-US" dirty="0" smtClean="0">
                <a:solidFill>
                  <a:schemeClr val="accent1"/>
                </a:solidFill>
              </a:rPr>
              <a:t>+</a:t>
            </a:r>
          </a:p>
          <a:p>
            <a:pPr marL="0" indent="0">
              <a:buNone/>
            </a:pPr>
            <a:r>
              <a:rPr lang="en-US" dirty="0" err="1" smtClean="0">
                <a:solidFill>
                  <a:srgbClr val="008000"/>
                </a:solidFill>
              </a:rPr>
              <a:t>matchvalue</a:t>
            </a:r>
            <a:r>
              <a:rPr lang="en-US" dirty="0" smtClean="0">
                <a:solidFill>
                  <a:srgbClr val="008000"/>
                </a:solidFill>
              </a:rPr>
              <a:t>=</a:t>
            </a:r>
            <a:r>
              <a:rPr lang="en-US" dirty="0" smtClean="0"/>
              <a:t>&lt;</a:t>
            </a:r>
            <a:r>
              <a:rPr lang="en-US" dirty="0" smtClean="0">
                <a:solidFill>
                  <a:srgbClr val="000090"/>
                </a:solidFill>
              </a:rPr>
              <a:t>value&gt;</a:t>
            </a:r>
            <a:r>
              <a:rPr lang="en-US" dirty="0" smtClean="0"/>
              <a:t>&amp;				</a:t>
            </a:r>
            <a:r>
              <a:rPr lang="en-US" dirty="0" smtClean="0">
                <a:solidFill>
                  <a:schemeClr val="accent1"/>
                </a:solidFill>
              </a:rPr>
              <a:t>+</a:t>
            </a:r>
          </a:p>
          <a:p>
            <a:pPr marL="0" indent="0">
              <a:buNone/>
            </a:pPr>
            <a:r>
              <a:rPr lang="en-US" dirty="0" err="1" smtClean="0">
                <a:solidFill>
                  <a:srgbClr val="008000"/>
                </a:solidFill>
              </a:rPr>
              <a:t>filtercomponent</a:t>
            </a:r>
            <a:r>
              <a:rPr lang="en-US" dirty="0" smtClean="0">
                <a:solidFill>
                  <a:srgbClr val="008000"/>
                </a:solidFill>
              </a:rPr>
              <a:t>=</a:t>
            </a:r>
            <a:r>
              <a:rPr lang="en-US" dirty="0" smtClean="0">
                <a:solidFill>
                  <a:srgbClr val="000090"/>
                </a:solidFill>
              </a:rPr>
              <a:t>&lt;element to filter&gt;</a:t>
            </a:r>
          </a:p>
          <a:p>
            <a:pPr marL="0" indent="0">
              <a:buNone/>
            </a:pPr>
            <a:r>
              <a:rPr lang="en-US" dirty="0" smtClean="0"/>
              <a:t>…. more</a:t>
            </a:r>
          </a:p>
          <a:p>
            <a:pPr marL="0" indent="0">
              <a:buNone/>
            </a:pP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36</a:t>
            </a:fld>
            <a:endParaRPr lang="en-US"/>
          </a:p>
        </p:txBody>
      </p:sp>
    </p:spTree>
    <p:extLst>
      <p:ext uri="{BB962C8B-B14F-4D97-AF65-F5344CB8AC3E}">
        <p14:creationId xmlns:p14="http://schemas.microsoft.com/office/powerpoint/2010/main" val="346962495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a:t>
            </a:r>
            <a:r>
              <a:rPr lang="en-US" dirty="0" smtClean="0"/>
              <a:t>CLIENT API</a:t>
            </a:r>
            <a:endParaRPr lang="en-US" dirty="0"/>
          </a:p>
        </p:txBody>
      </p:sp>
      <p:sp>
        <p:nvSpPr>
          <p:cNvPr id="3" name="Content Placeholder 2"/>
          <p:cNvSpPr>
            <a:spLocks noGrp="1"/>
          </p:cNvSpPr>
          <p:nvPr>
            <p:ph idx="1"/>
          </p:nvPr>
        </p:nvSpPr>
        <p:spPr/>
        <p:txBody>
          <a:bodyPr/>
          <a:lstStyle/>
          <a:p>
            <a:pPr marL="0" indent="0">
              <a:buNone/>
            </a:pPr>
            <a:r>
              <a:rPr lang="en-US" dirty="0" smtClean="0">
                <a:solidFill>
                  <a:srgbClr val="3366FF"/>
                </a:solidFill>
              </a:rPr>
              <a:t>&lt;</a:t>
            </a:r>
            <a:r>
              <a:rPr lang="en-US" dirty="0">
                <a:solidFill>
                  <a:srgbClr val="3366FF"/>
                </a:solidFill>
              </a:rPr>
              <a:t>Base URL</a:t>
            </a:r>
            <a:r>
              <a:rPr lang="en-US" dirty="0" smtClean="0">
                <a:solidFill>
                  <a:srgbClr val="3366FF"/>
                </a:solidFill>
              </a:rPr>
              <a:t>&gt;</a:t>
            </a:r>
            <a:r>
              <a:rPr lang="en-US" dirty="0" smtClean="0"/>
              <a:t>/</a:t>
            </a:r>
            <a:r>
              <a:rPr lang="en-US" dirty="0" err="1" smtClean="0">
                <a:solidFill>
                  <a:srgbClr val="008000"/>
                </a:solidFill>
              </a:rPr>
              <a:t>codesystems?page</a:t>
            </a:r>
            <a:r>
              <a:rPr lang="en-US" dirty="0" smtClean="0">
                <a:solidFill>
                  <a:srgbClr val="008000"/>
                </a:solidFill>
              </a:rPr>
              <a:t>=</a:t>
            </a:r>
            <a:r>
              <a:rPr lang="en-US" dirty="0" smtClean="0">
                <a:solidFill>
                  <a:srgbClr val="000090"/>
                </a:solidFill>
              </a:rPr>
              <a:t>&lt;page no&gt;</a:t>
            </a:r>
          </a:p>
          <a:p>
            <a:pPr marL="0" indent="0">
              <a:buNone/>
            </a:pPr>
            <a:r>
              <a:rPr lang="en-US" dirty="0" smtClean="0">
                <a:solidFill>
                  <a:srgbClr val="3366FF"/>
                </a:solidFill>
              </a:rPr>
              <a:t>&lt;Base URL&gt;</a:t>
            </a:r>
            <a:r>
              <a:rPr lang="en-US" dirty="0" smtClean="0">
                <a:solidFill>
                  <a:srgbClr val="000000"/>
                </a:solidFill>
              </a:rPr>
              <a:t>/</a:t>
            </a:r>
            <a:r>
              <a:rPr lang="en-US" dirty="0" err="1" smtClean="0">
                <a:solidFill>
                  <a:srgbClr val="008000"/>
                </a:solidFill>
              </a:rPr>
              <a:t>codesystems</a:t>
            </a:r>
            <a:r>
              <a:rPr lang="en-US" dirty="0" smtClean="0">
                <a:solidFill>
                  <a:srgbClr val="008000"/>
                </a:solidFill>
              </a:rPr>
              <a:t>?		</a:t>
            </a:r>
            <a:r>
              <a:rPr lang="en-US" dirty="0" smtClean="0">
                <a:solidFill>
                  <a:srgbClr val="800000"/>
                </a:solidFill>
              </a:rPr>
              <a:t>	</a:t>
            </a:r>
            <a:r>
              <a:rPr lang="en-US" dirty="0" smtClean="0">
                <a:solidFill>
                  <a:srgbClr val="FF0000"/>
                </a:solidFill>
              </a:rPr>
              <a:t>+</a:t>
            </a:r>
          </a:p>
          <a:p>
            <a:pPr marL="0" indent="0">
              <a:buNone/>
            </a:pPr>
            <a:r>
              <a:rPr lang="en-US" dirty="0" smtClean="0">
                <a:solidFill>
                  <a:srgbClr val="008000"/>
                </a:solidFill>
              </a:rPr>
              <a:t>page</a:t>
            </a:r>
            <a:r>
              <a:rPr lang="en-US" dirty="0">
                <a:solidFill>
                  <a:srgbClr val="008000"/>
                </a:solidFill>
              </a:rPr>
              <a:t>=</a:t>
            </a:r>
            <a:r>
              <a:rPr lang="en-US" dirty="0">
                <a:solidFill>
                  <a:srgbClr val="000090"/>
                </a:solidFill>
              </a:rPr>
              <a:t>&lt;page no</a:t>
            </a:r>
            <a:r>
              <a:rPr lang="en-US" dirty="0" smtClean="0">
                <a:solidFill>
                  <a:srgbClr val="000090"/>
                </a:solidFill>
              </a:rPr>
              <a:t>&gt;</a:t>
            </a:r>
            <a:r>
              <a:rPr lang="en-US" dirty="0" smtClean="0">
                <a:solidFill>
                  <a:srgbClr val="008000"/>
                </a:solidFill>
              </a:rPr>
              <a:t>&amp;					</a:t>
            </a:r>
            <a:r>
              <a:rPr lang="en-US" dirty="0" smtClean="0">
                <a:solidFill>
                  <a:srgbClr val="FF0000"/>
                </a:solidFill>
              </a:rPr>
              <a:t>+</a:t>
            </a:r>
          </a:p>
          <a:p>
            <a:pPr marL="0" indent="0">
              <a:buNone/>
            </a:pPr>
            <a:r>
              <a:rPr lang="en-US" dirty="0" err="1" smtClean="0">
                <a:solidFill>
                  <a:srgbClr val="008000"/>
                </a:solidFill>
              </a:rPr>
              <a:t>maxtoreturn</a:t>
            </a:r>
            <a:r>
              <a:rPr lang="en-US" dirty="0" smtClean="0">
                <a:solidFill>
                  <a:srgbClr val="008000"/>
                </a:solidFill>
              </a:rPr>
              <a:t>=</a:t>
            </a:r>
            <a:r>
              <a:rPr lang="en-US" dirty="0" smtClean="0">
                <a:solidFill>
                  <a:srgbClr val="000090"/>
                </a:solidFill>
              </a:rPr>
              <a:t>&lt;number of entries&gt;</a:t>
            </a:r>
          </a:p>
          <a:p>
            <a:pPr marL="0" indent="0">
              <a:buNone/>
            </a:pPr>
            <a:endParaRPr lang="en-US" dirty="0"/>
          </a:p>
          <a:p>
            <a:pPr marL="0" indent="0">
              <a:buNone/>
            </a:pP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37</a:t>
            </a:fld>
            <a:endParaRPr lang="en-US"/>
          </a:p>
        </p:txBody>
      </p:sp>
    </p:spTree>
    <p:extLst>
      <p:ext uri="{BB962C8B-B14F-4D97-AF65-F5344CB8AC3E}">
        <p14:creationId xmlns:p14="http://schemas.microsoft.com/office/powerpoint/2010/main" val="247475786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t>
            </a:r>
            <a:r>
              <a:rPr lang="en-US" dirty="0" smtClean="0"/>
              <a:t>API</a:t>
            </a:r>
            <a:endParaRPr lang="en-US" dirty="0"/>
          </a:p>
        </p:txBody>
      </p:sp>
      <p:sp>
        <p:nvSpPr>
          <p:cNvPr id="3" name="Content Placeholder 2"/>
          <p:cNvSpPr>
            <a:spLocks noGrp="1"/>
          </p:cNvSpPr>
          <p:nvPr>
            <p:ph idx="1"/>
          </p:nvPr>
        </p:nvSpPr>
        <p:spPr/>
        <p:txBody>
          <a:bodyPr/>
          <a:lstStyle/>
          <a:p>
            <a:pPr marL="0" indent="0">
              <a:buNone/>
            </a:pPr>
            <a:r>
              <a:rPr lang="en-US" sz="2800" dirty="0" smtClean="0"/>
              <a:t>Walking through the set of entries in a catalog a user can cache all </a:t>
            </a:r>
            <a:r>
              <a:rPr lang="en-US" sz="2800" dirty="0" err="1" smtClean="0"/>
              <a:t>resourceNames</a:t>
            </a:r>
            <a:r>
              <a:rPr lang="en-US" sz="2800" dirty="0" smtClean="0"/>
              <a:t> and read with certainty the terminology associated with that resource name.  Where </a:t>
            </a:r>
            <a:r>
              <a:rPr lang="en-US" sz="2800" dirty="0" err="1" smtClean="0"/>
              <a:t>MedDRA</a:t>
            </a:r>
            <a:r>
              <a:rPr lang="en-US" sz="2800" dirty="0" smtClean="0"/>
              <a:t> is MDR we call:</a:t>
            </a:r>
          </a:p>
          <a:p>
            <a:pPr marL="0" indent="0">
              <a:buNone/>
            </a:pPr>
            <a:r>
              <a:rPr lang="en-US" dirty="0">
                <a:hlinkClick r:id="rId3" action="ppaction://hlinkfile"/>
              </a:rPr>
              <a:t>http://</a:t>
            </a:r>
            <a:r>
              <a:rPr lang="en-US" dirty="0" err="1">
                <a:hlinkClick r:id="rId3" action="ppaction://hlinkfile"/>
              </a:rPr>
              <a:t>informatics.mayo.edu</a:t>
            </a:r>
            <a:r>
              <a:rPr lang="en-US" dirty="0">
                <a:hlinkClick r:id="rId3" action="ppaction://hlinkfile"/>
              </a:rPr>
              <a:t>/cts2/rest/</a:t>
            </a:r>
            <a:r>
              <a:rPr lang="en-US" dirty="0" err="1">
                <a:hlinkClick r:id="rId3" action="ppaction://hlinkfile"/>
              </a:rPr>
              <a:t>codesystem</a:t>
            </a:r>
            <a:r>
              <a:rPr lang="en-US" dirty="0">
                <a:hlinkClick r:id="rId3" action="ppaction://hlinkfile"/>
              </a:rPr>
              <a:t>/MDR</a:t>
            </a:r>
            <a:endParaRPr lang="en-US" dirty="0" smtClean="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38</a:t>
            </a:fld>
            <a:endParaRPr lang="en-US"/>
          </a:p>
        </p:txBody>
      </p:sp>
    </p:spTree>
    <p:extLst>
      <p:ext uri="{BB962C8B-B14F-4D97-AF65-F5344CB8AC3E}">
        <p14:creationId xmlns:p14="http://schemas.microsoft.com/office/powerpoint/2010/main" val="369675319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t>
            </a:r>
            <a:r>
              <a:rPr lang="en-US" dirty="0" smtClean="0"/>
              <a:t>API</a:t>
            </a:r>
            <a:endParaRPr lang="en-US" dirty="0"/>
          </a:p>
        </p:txBody>
      </p:sp>
      <p:sp>
        <p:nvSpPr>
          <p:cNvPr id="3" name="Content Placeholder 2"/>
          <p:cNvSpPr>
            <a:spLocks noGrp="1"/>
          </p:cNvSpPr>
          <p:nvPr>
            <p:ph idx="1"/>
          </p:nvPr>
        </p:nvSpPr>
        <p:spPr/>
        <p:txBody>
          <a:bodyPr/>
          <a:lstStyle/>
          <a:p>
            <a:pPr marL="0" indent="0">
              <a:buNone/>
            </a:pPr>
            <a:r>
              <a:rPr lang="en-US" sz="2800" dirty="0" smtClean="0"/>
              <a:t>Similarly a name </a:t>
            </a:r>
            <a:r>
              <a:rPr lang="en-US" sz="2800" dirty="0"/>
              <a:t>is </a:t>
            </a:r>
            <a:r>
              <a:rPr lang="en-US" sz="2800" dirty="0" smtClean="0"/>
              <a:t>matched against </a:t>
            </a:r>
            <a:r>
              <a:rPr lang="en-US" sz="2800" dirty="0"/>
              <a:t>the </a:t>
            </a:r>
            <a:r>
              <a:rPr lang="en-US" sz="2800" dirty="0" smtClean="0"/>
              <a:t>abbreviated ontology designation in this query of the code system</a:t>
            </a:r>
            <a:endParaRPr lang="en-US" sz="2800" dirty="0"/>
          </a:p>
          <a:p>
            <a:pPr marL="514350" indent="-457200"/>
            <a:r>
              <a:rPr lang="en-US" sz="2800" dirty="0" smtClean="0">
                <a:hlinkClick r:id="rId3"/>
              </a:rPr>
              <a:t>http://informatics.mayo.edu/cts2/rest/codesystems?matchvalue=MedDRA&amp;filtercomponent=resourceSynopsis</a:t>
            </a:r>
            <a:endParaRPr lang="en-US" sz="2800" dirty="0" smtClean="0"/>
          </a:p>
          <a:p>
            <a:pPr marL="514350" indent="-457200"/>
            <a:r>
              <a:rPr lang="en-US" sz="2800" dirty="0" smtClean="0"/>
              <a:t>Where matchvalue is the text to match and </a:t>
            </a:r>
            <a:r>
              <a:rPr lang="en-US" sz="2800" dirty="0" err="1" smtClean="0"/>
              <a:t>resourceSynopsis</a:t>
            </a:r>
            <a:r>
              <a:rPr lang="en-US" sz="2800" dirty="0" smtClean="0"/>
              <a:t> is the name field to match</a:t>
            </a:r>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39</a:t>
            </a:fld>
            <a:endParaRPr lang="en-US"/>
          </a:p>
        </p:txBody>
      </p:sp>
    </p:spTree>
    <p:extLst>
      <p:ext uri="{BB962C8B-B14F-4D97-AF65-F5344CB8AC3E}">
        <p14:creationId xmlns:p14="http://schemas.microsoft.com/office/powerpoint/2010/main" val="210419854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r>
              <a:rPr lang="en-US" dirty="0">
                <a:latin typeface="Arial" charset="0"/>
              </a:rPr>
              <a:t>What do I Need to Know as a </a:t>
            </a:r>
            <a:r>
              <a:rPr lang="en-US" dirty="0" smtClean="0">
                <a:latin typeface="Arial" charset="0"/>
              </a:rPr>
              <a:t>Developer</a:t>
            </a:r>
            <a:endParaRPr lang="en-US" dirty="0">
              <a:latin typeface="Arial" charset="0"/>
            </a:endParaRPr>
          </a:p>
        </p:txBody>
      </p:sp>
      <p:sp>
        <p:nvSpPr>
          <p:cNvPr id="20482" name="Content Placeholder 2"/>
          <p:cNvSpPr>
            <a:spLocks noGrp="1"/>
          </p:cNvSpPr>
          <p:nvPr>
            <p:ph idx="1"/>
          </p:nvPr>
        </p:nvSpPr>
        <p:spPr/>
        <p:txBody>
          <a:bodyPr/>
          <a:lstStyle/>
          <a:p>
            <a:r>
              <a:rPr lang="en-AU" dirty="0">
                <a:latin typeface="Arial" charset="0"/>
              </a:rPr>
              <a:t>Introduction to CTS2 </a:t>
            </a:r>
            <a:r>
              <a:rPr lang="en-AU" dirty="0" smtClean="0">
                <a:latin typeface="Arial" charset="0"/>
              </a:rPr>
              <a:t>recommended</a:t>
            </a:r>
            <a:endParaRPr lang="en-AU" dirty="0">
              <a:latin typeface="Arial" charset="0"/>
            </a:endParaRPr>
          </a:p>
          <a:p>
            <a:r>
              <a:rPr lang="en-AU" dirty="0">
                <a:latin typeface="Arial" charset="0"/>
              </a:rPr>
              <a:t>Some knowledge of UML, CTS2 Specification, XML, JSON, REST</a:t>
            </a:r>
            <a:r>
              <a:rPr lang="en-US" dirty="0">
                <a:latin typeface="Arial" charset="0"/>
              </a:rPr>
              <a:t> required for full </a:t>
            </a:r>
            <a:r>
              <a:rPr lang="en-US" dirty="0" smtClean="0">
                <a:latin typeface="Arial" charset="0"/>
              </a:rPr>
              <a:t>implementation</a:t>
            </a:r>
            <a:endParaRPr lang="en-US" dirty="0">
              <a:latin typeface="Arial" charset="0"/>
            </a:endParaRPr>
          </a:p>
          <a:p>
            <a:r>
              <a:rPr lang="en-US" dirty="0">
                <a:latin typeface="Arial" charset="0"/>
              </a:rPr>
              <a:t>Java and JavaScript will be helpful for some of the </a:t>
            </a:r>
            <a:r>
              <a:rPr lang="en-US" dirty="0" smtClean="0">
                <a:latin typeface="Arial" charset="0"/>
              </a:rPr>
              <a:t>examples</a:t>
            </a:r>
            <a:endParaRPr lang="en-US" dirty="0">
              <a:latin typeface="Arial" charset="0"/>
            </a:endParaRPr>
          </a:p>
          <a:p>
            <a:r>
              <a:rPr lang="en-US" dirty="0">
                <a:latin typeface="Arial" charset="0"/>
              </a:rPr>
              <a:t>Command line </a:t>
            </a:r>
            <a:r>
              <a:rPr lang="en-US" dirty="0" smtClean="0">
                <a:latin typeface="Arial" charset="0"/>
              </a:rPr>
              <a:t>Maven</a:t>
            </a:r>
            <a:r>
              <a:rPr lang="en-US" dirty="0">
                <a:latin typeface="Arial" charset="0"/>
              </a:rPr>
              <a:t>, </a:t>
            </a:r>
            <a:r>
              <a:rPr lang="en-US" dirty="0" smtClean="0">
                <a:latin typeface="Arial" charset="0"/>
              </a:rPr>
              <a:t>Python </a:t>
            </a:r>
            <a:r>
              <a:rPr lang="en-US" dirty="0">
                <a:latin typeface="Arial" charset="0"/>
              </a:rPr>
              <a:t>and Unix/Linux may be helpful as well</a:t>
            </a:r>
          </a:p>
          <a:p>
            <a:endParaRPr lang="en-US" dirty="0">
              <a:latin typeface="Arial" charset="0"/>
            </a:endParaRPr>
          </a:p>
        </p:txBody>
      </p:sp>
      <p:sp>
        <p:nvSpPr>
          <p:cNvPr id="2" name="Slide Number Placeholder 1"/>
          <p:cNvSpPr>
            <a:spLocks noGrp="1"/>
          </p:cNvSpPr>
          <p:nvPr>
            <p:ph type="sldNum" sz="quarter" idx="11"/>
          </p:nvPr>
        </p:nvSpPr>
        <p:spPr/>
        <p:txBody>
          <a:bodyPr/>
          <a:lstStyle/>
          <a:p>
            <a:pPr>
              <a:defRPr/>
            </a:pPr>
            <a:fld id="{46C1AD1C-14FA-124C-BDE5-9A4F7356B2F5}" type="slidenum">
              <a:rPr lang="en-US" smtClean="0"/>
              <a:pPr>
                <a:defRPr/>
              </a:pPr>
              <a:t>4</a:t>
            </a:fld>
            <a:endParaRPr lang="en-US"/>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Content Placeholder 28" descr="Screen Shot 2013-03-29 at 2.21.15 PM.png"/>
          <p:cNvPicPr>
            <a:picLocks noGrp="1" noChangeAspect="1"/>
          </p:cNvPicPr>
          <p:nvPr>
            <p:ph idx="1"/>
          </p:nvPr>
        </p:nvPicPr>
        <p:blipFill>
          <a:blip r:embed="rId2">
            <a:extLst>
              <a:ext uri="{28A0092B-C50C-407E-A947-70E740481C1C}">
                <a14:useLocalDpi xmlns:a14="http://schemas.microsoft.com/office/drawing/2010/main" val="0"/>
              </a:ext>
            </a:extLst>
          </a:blip>
          <a:srcRect t="-33768" b="-33768"/>
          <a:stretch>
            <a:fillRect/>
          </a:stretch>
        </p:blipFill>
        <p:spPr/>
      </p:pic>
      <p:sp>
        <p:nvSpPr>
          <p:cNvPr id="2" name="Title 1"/>
          <p:cNvSpPr>
            <a:spLocks noGrp="1"/>
          </p:cNvSpPr>
          <p:nvPr>
            <p:ph type="title"/>
          </p:nvPr>
        </p:nvSpPr>
        <p:spPr/>
        <p:txBody>
          <a:bodyPr/>
          <a:lstStyle/>
          <a:p>
            <a:r>
              <a:rPr lang="en-US" dirty="0"/>
              <a:t>CTS2 </a:t>
            </a:r>
            <a:r>
              <a:rPr lang="en-US" dirty="0" smtClean="0"/>
              <a:t>REST CLIENT API</a:t>
            </a:r>
            <a:endParaRPr lang="en-US" dirty="0"/>
          </a:p>
        </p:txBody>
      </p:sp>
      <p:sp>
        <p:nvSpPr>
          <p:cNvPr id="5" name="TextBox 4"/>
          <p:cNvSpPr txBox="1"/>
          <p:nvPr/>
        </p:nvSpPr>
        <p:spPr>
          <a:xfrm>
            <a:off x="381000" y="1676400"/>
            <a:ext cx="8347257" cy="523220"/>
          </a:xfrm>
          <a:prstGeom prst="rect">
            <a:avLst/>
          </a:prstGeom>
          <a:noFill/>
        </p:spPr>
        <p:txBody>
          <a:bodyPr wrap="none" rtlCol="0">
            <a:spAutoFit/>
          </a:bodyPr>
          <a:lstStyle/>
          <a:p>
            <a:r>
              <a:rPr lang="en-US" sz="2800" dirty="0" smtClean="0"/>
              <a:t>Searchable fields in the CodeSystemDirectoryEntry</a:t>
            </a:r>
            <a:endParaRPr lang="en-US" sz="2800" dirty="0"/>
          </a:p>
        </p:txBody>
      </p:sp>
      <p:grpSp>
        <p:nvGrpSpPr>
          <p:cNvPr id="45" name="Group 44"/>
          <p:cNvGrpSpPr/>
          <p:nvPr/>
        </p:nvGrpSpPr>
        <p:grpSpPr>
          <a:xfrm>
            <a:off x="4343400" y="1828800"/>
            <a:ext cx="4267200" cy="381000"/>
            <a:chOff x="4343400" y="1828800"/>
            <a:chExt cx="4267200" cy="381000"/>
          </a:xfrm>
        </p:grpSpPr>
        <p:sp>
          <p:nvSpPr>
            <p:cNvPr id="43" name="Rectangular Callout 42"/>
            <p:cNvSpPr/>
            <p:nvPr/>
          </p:nvSpPr>
          <p:spPr bwMode="auto">
            <a:xfrm>
              <a:off x="4343400" y="1828800"/>
              <a:ext cx="4267200" cy="381000"/>
            </a:xfrm>
            <a:prstGeom prst="wedgeRectCallout">
              <a:avLst>
                <a:gd name="adj1" fmla="val 5689"/>
                <a:gd name="adj2" fmla="val 182924"/>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23" name="Picture 22"/>
            <p:cNvPicPr>
              <a:picLocks noChangeAspect="1"/>
            </p:cNvPicPr>
            <p:nvPr/>
          </p:nvPicPr>
          <p:blipFill>
            <a:blip r:embed="rId3"/>
            <a:stretch>
              <a:fillRect/>
            </a:stretch>
          </p:blipFill>
          <p:spPr>
            <a:xfrm>
              <a:off x="4343400" y="1905000"/>
              <a:ext cx="4267200" cy="266700"/>
            </a:xfrm>
            <a:prstGeom prst="rect">
              <a:avLst/>
            </a:prstGeom>
          </p:spPr>
        </p:pic>
      </p:grpSp>
      <p:grpSp>
        <p:nvGrpSpPr>
          <p:cNvPr id="46" name="Group 45"/>
          <p:cNvGrpSpPr/>
          <p:nvPr/>
        </p:nvGrpSpPr>
        <p:grpSpPr>
          <a:xfrm>
            <a:off x="1066800" y="2057400"/>
            <a:ext cx="2362200" cy="457200"/>
            <a:chOff x="1066800" y="2057400"/>
            <a:chExt cx="2362200" cy="457200"/>
          </a:xfrm>
        </p:grpSpPr>
        <p:sp>
          <p:nvSpPr>
            <p:cNvPr id="33" name="Rectangular Callout 32"/>
            <p:cNvSpPr/>
            <p:nvPr/>
          </p:nvSpPr>
          <p:spPr bwMode="auto">
            <a:xfrm>
              <a:off x="1066800" y="2057400"/>
              <a:ext cx="2362200" cy="457200"/>
            </a:xfrm>
            <a:prstGeom prst="wedgeRectCallout">
              <a:avLst>
                <a:gd name="adj1" fmla="val 124670"/>
                <a:gd name="adj2" fmla="val 99220"/>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22" name="Picture 21"/>
            <p:cNvPicPr>
              <a:picLocks noChangeAspect="1"/>
            </p:cNvPicPr>
            <p:nvPr/>
          </p:nvPicPr>
          <p:blipFill>
            <a:blip r:embed="rId4"/>
            <a:stretch>
              <a:fillRect/>
            </a:stretch>
          </p:blipFill>
          <p:spPr>
            <a:xfrm>
              <a:off x="1219200" y="2133600"/>
              <a:ext cx="2082800" cy="292100"/>
            </a:xfrm>
            <a:prstGeom prst="rect">
              <a:avLst/>
            </a:prstGeom>
          </p:spPr>
        </p:pic>
      </p:grpSp>
      <p:grpSp>
        <p:nvGrpSpPr>
          <p:cNvPr id="44" name="Group 43"/>
          <p:cNvGrpSpPr/>
          <p:nvPr/>
        </p:nvGrpSpPr>
        <p:grpSpPr>
          <a:xfrm>
            <a:off x="5791200" y="3200400"/>
            <a:ext cx="2362200" cy="457200"/>
            <a:chOff x="3886200" y="3124200"/>
            <a:chExt cx="2362200" cy="457200"/>
          </a:xfrm>
        </p:grpSpPr>
        <p:sp>
          <p:nvSpPr>
            <p:cNvPr id="41" name="Rectangular Callout 40"/>
            <p:cNvSpPr/>
            <p:nvPr/>
          </p:nvSpPr>
          <p:spPr bwMode="auto">
            <a:xfrm>
              <a:off x="3886200" y="3124200"/>
              <a:ext cx="2362200" cy="457200"/>
            </a:xfrm>
            <a:prstGeom prst="wedgeRectCallout">
              <a:avLst>
                <a:gd name="adj1" fmla="val -208176"/>
                <a:gd name="adj2" fmla="val -92678"/>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31" name="Picture 30"/>
            <p:cNvPicPr>
              <a:picLocks noChangeAspect="1"/>
            </p:cNvPicPr>
            <p:nvPr/>
          </p:nvPicPr>
          <p:blipFill>
            <a:blip r:embed="rId5"/>
            <a:stretch>
              <a:fillRect/>
            </a:stretch>
          </p:blipFill>
          <p:spPr>
            <a:xfrm>
              <a:off x="3886200" y="3200400"/>
              <a:ext cx="2298700" cy="342900"/>
            </a:xfrm>
            <a:prstGeom prst="rect">
              <a:avLst/>
            </a:prstGeom>
          </p:spPr>
        </p:pic>
      </p:grpSp>
      <p:grpSp>
        <p:nvGrpSpPr>
          <p:cNvPr id="48" name="Group 47"/>
          <p:cNvGrpSpPr/>
          <p:nvPr/>
        </p:nvGrpSpPr>
        <p:grpSpPr>
          <a:xfrm>
            <a:off x="1371600" y="4267200"/>
            <a:ext cx="6858000" cy="1752600"/>
            <a:chOff x="1371600" y="4267200"/>
            <a:chExt cx="6858000" cy="1752600"/>
          </a:xfrm>
        </p:grpSpPr>
        <p:sp>
          <p:nvSpPr>
            <p:cNvPr id="42" name="Rectangular Callout 41"/>
            <p:cNvSpPr/>
            <p:nvPr/>
          </p:nvSpPr>
          <p:spPr bwMode="auto">
            <a:xfrm>
              <a:off x="1371600" y="4267200"/>
              <a:ext cx="6858000" cy="1752600"/>
            </a:xfrm>
            <a:prstGeom prst="wedgeRectCallout">
              <a:avLst>
                <a:gd name="adj1" fmla="val -45451"/>
                <a:gd name="adj2" fmla="val -87138"/>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30" name="Picture 29"/>
            <p:cNvPicPr>
              <a:picLocks noChangeAspect="1"/>
            </p:cNvPicPr>
            <p:nvPr/>
          </p:nvPicPr>
          <p:blipFill>
            <a:blip r:embed="rId6"/>
            <a:stretch>
              <a:fillRect/>
            </a:stretch>
          </p:blipFill>
          <p:spPr>
            <a:xfrm>
              <a:off x="1524000" y="4419600"/>
              <a:ext cx="6502400" cy="1473200"/>
            </a:xfrm>
            <a:prstGeom prst="rect">
              <a:avLst/>
            </a:prstGeom>
          </p:spPr>
        </p:pic>
      </p:grpSp>
      <p:sp>
        <p:nvSpPr>
          <p:cNvPr id="3" name="Slide Number Placeholder 2"/>
          <p:cNvSpPr>
            <a:spLocks noGrp="1"/>
          </p:cNvSpPr>
          <p:nvPr>
            <p:ph type="sldNum" sz="quarter" idx="11"/>
          </p:nvPr>
        </p:nvSpPr>
        <p:spPr/>
        <p:txBody>
          <a:bodyPr/>
          <a:lstStyle/>
          <a:p>
            <a:pPr>
              <a:defRPr/>
            </a:pPr>
            <a:fld id="{46C1AD1C-14FA-124C-BDE5-9A4F7356B2F5}" type="slidenum">
              <a:rPr lang="en-US" smtClean="0"/>
              <a:pPr>
                <a:defRPr/>
              </a:pPr>
              <a:t>40</a:t>
            </a:fld>
            <a:endParaRPr lang="en-US"/>
          </a:p>
        </p:txBody>
      </p:sp>
    </p:spTree>
    <p:extLst>
      <p:ext uri="{BB962C8B-B14F-4D97-AF65-F5344CB8AC3E}">
        <p14:creationId xmlns:p14="http://schemas.microsoft.com/office/powerpoint/2010/main" val="549748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p>
        </p:txBody>
      </p:sp>
      <p:sp>
        <p:nvSpPr>
          <p:cNvPr id="3" name="Content Placeholder 2"/>
          <p:cNvSpPr>
            <a:spLocks noGrp="1"/>
          </p:cNvSpPr>
          <p:nvPr>
            <p:ph idx="1"/>
          </p:nvPr>
        </p:nvSpPr>
        <p:spPr/>
        <p:txBody>
          <a:bodyPr/>
          <a:lstStyle/>
          <a:p>
            <a:pPr marL="0" indent="0">
              <a:buNone/>
            </a:pPr>
            <a:r>
              <a:rPr lang="en-US" dirty="0" smtClean="0"/>
              <a:t>Review:</a:t>
            </a:r>
          </a:p>
          <a:p>
            <a:pPr marL="0" indent="0">
              <a:buNone/>
            </a:pPr>
            <a:r>
              <a:rPr lang="en-US" dirty="0" smtClean="0">
                <a:solidFill>
                  <a:srgbClr val="3366FF"/>
                </a:solidFill>
              </a:rPr>
              <a:t>&lt;Base URL&gt;</a:t>
            </a:r>
            <a:r>
              <a:rPr lang="en-US" dirty="0" smtClean="0"/>
              <a:t>/</a:t>
            </a:r>
            <a:r>
              <a:rPr lang="en-US" dirty="0" err="1" smtClean="0">
                <a:solidFill>
                  <a:srgbClr val="008000"/>
                </a:solidFill>
              </a:rPr>
              <a:t>codesystems</a:t>
            </a:r>
            <a:r>
              <a:rPr lang="en-US" dirty="0" smtClean="0"/>
              <a:t>?		</a:t>
            </a:r>
            <a:r>
              <a:rPr lang="en-US" dirty="0" smtClean="0">
                <a:solidFill>
                  <a:schemeClr val="accent1"/>
                </a:solidFill>
              </a:rPr>
              <a:t>+</a:t>
            </a:r>
          </a:p>
          <a:p>
            <a:pPr marL="0" indent="0">
              <a:buNone/>
            </a:pPr>
            <a:r>
              <a:rPr lang="en-US" dirty="0" err="1" smtClean="0">
                <a:solidFill>
                  <a:srgbClr val="008000"/>
                </a:solidFill>
              </a:rPr>
              <a:t>matchvalue</a:t>
            </a:r>
            <a:r>
              <a:rPr lang="en-US" dirty="0" smtClean="0">
                <a:solidFill>
                  <a:srgbClr val="008000"/>
                </a:solidFill>
              </a:rPr>
              <a:t>=</a:t>
            </a:r>
            <a:r>
              <a:rPr lang="en-US" dirty="0" smtClean="0">
                <a:solidFill>
                  <a:srgbClr val="000090"/>
                </a:solidFill>
              </a:rPr>
              <a:t>&lt;value to match&gt;</a:t>
            </a:r>
            <a:r>
              <a:rPr lang="en-US" dirty="0" smtClean="0">
                <a:solidFill>
                  <a:srgbClr val="008000"/>
                </a:solidFill>
              </a:rPr>
              <a:t>&amp;</a:t>
            </a:r>
            <a:r>
              <a:rPr lang="en-US" dirty="0" smtClean="0"/>
              <a:t>	</a:t>
            </a:r>
            <a:r>
              <a:rPr lang="en-US" dirty="0" smtClean="0">
                <a:solidFill>
                  <a:schemeClr val="accent1"/>
                </a:solidFill>
              </a:rPr>
              <a:t>+</a:t>
            </a:r>
          </a:p>
          <a:p>
            <a:pPr marL="0" indent="0">
              <a:buNone/>
            </a:pPr>
            <a:r>
              <a:rPr lang="en-US" dirty="0" err="1" smtClean="0">
                <a:solidFill>
                  <a:srgbClr val="008000"/>
                </a:solidFill>
              </a:rPr>
              <a:t>filtercomponent</a:t>
            </a:r>
            <a:r>
              <a:rPr lang="en-US" dirty="0" smtClean="0">
                <a:solidFill>
                  <a:srgbClr val="008000"/>
                </a:solidFill>
              </a:rPr>
              <a:t>=</a:t>
            </a:r>
            <a:r>
              <a:rPr lang="en-US" dirty="0" smtClean="0">
                <a:solidFill>
                  <a:srgbClr val="000090"/>
                </a:solidFill>
              </a:rPr>
              <a:t>&lt;element to filter&gt;</a:t>
            </a:r>
          </a:p>
          <a:p>
            <a:pPr marL="0" indent="0">
              <a:buNone/>
            </a:pPr>
            <a:endParaRPr lang="en-US" dirty="0" smtClean="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41</a:t>
            </a:fld>
            <a:endParaRPr lang="en-US"/>
          </a:p>
        </p:txBody>
      </p:sp>
    </p:spTree>
    <p:extLst>
      <p:ext uri="{BB962C8B-B14F-4D97-AF65-F5344CB8AC3E}">
        <p14:creationId xmlns:p14="http://schemas.microsoft.com/office/powerpoint/2010/main" val="214148550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t>
            </a:r>
            <a:r>
              <a:rPr lang="en-US" dirty="0" smtClean="0"/>
              <a:t>API</a:t>
            </a:r>
            <a:endParaRPr lang="en-US" dirty="0"/>
          </a:p>
        </p:txBody>
      </p:sp>
      <p:sp>
        <p:nvSpPr>
          <p:cNvPr id="3" name="Content Placeholder 2"/>
          <p:cNvSpPr>
            <a:spLocks noGrp="1"/>
          </p:cNvSpPr>
          <p:nvPr>
            <p:ph idx="1"/>
          </p:nvPr>
        </p:nvSpPr>
        <p:spPr/>
        <p:txBody>
          <a:bodyPr/>
          <a:lstStyle/>
          <a:p>
            <a:pPr marL="0" indent="0">
              <a:buNone/>
            </a:pPr>
            <a:r>
              <a:rPr lang="en-US" dirty="0" smtClean="0"/>
              <a:t>A </a:t>
            </a:r>
            <a:r>
              <a:rPr lang="en-US" dirty="0" err="1"/>
              <a:t>c</a:t>
            </a:r>
            <a:r>
              <a:rPr lang="en-US" dirty="0" err="1" smtClean="0"/>
              <a:t>odesystemversions</a:t>
            </a:r>
            <a:r>
              <a:rPr lang="en-US" dirty="0" smtClean="0"/>
              <a:t> query has a similar query interface for getting all the versions of all the code systems on a given service</a:t>
            </a:r>
          </a:p>
          <a:p>
            <a:r>
              <a:rPr lang="en-US" dirty="0">
                <a:hlinkClick r:id="rId2"/>
              </a:rPr>
              <a:t>http:/</a:t>
            </a:r>
            <a:r>
              <a:rPr lang="en-US" dirty="0" smtClean="0">
                <a:hlinkClick r:id="rId2"/>
              </a:rPr>
              <a:t>/server root/codesystemversions</a:t>
            </a:r>
            <a:endParaRPr lang="en-US" dirty="0" smtClean="0"/>
          </a:p>
          <a:p>
            <a:pPr marL="0" indent="0">
              <a:buNone/>
            </a:pPr>
            <a:r>
              <a:rPr lang="en-US" dirty="0" smtClean="0"/>
              <a:t>A more likely use case might be to get all versions of a given code system:</a:t>
            </a:r>
          </a:p>
          <a:p>
            <a:r>
              <a:rPr lang="en-US" dirty="0">
                <a:hlinkClick r:id="rId3"/>
              </a:rPr>
              <a:t>http://informatics.mayo.edu/cts2/rest/codesystem/LNC/</a:t>
            </a:r>
            <a:r>
              <a:rPr lang="en-US" dirty="0" smtClean="0">
                <a:hlinkClick r:id="rId3"/>
              </a:rPr>
              <a:t>versions</a:t>
            </a:r>
            <a:endParaRPr lang="en-US" dirty="0" smtClean="0"/>
          </a:p>
          <a:p>
            <a:pPr marL="0" indent="0">
              <a:buNone/>
            </a:pPr>
            <a:endParaRPr lang="en-US" dirty="0" smtClean="0"/>
          </a:p>
          <a:p>
            <a:pPr marL="0" indent="0">
              <a:buNone/>
            </a:pPr>
            <a:endParaRPr lang="en-US" dirty="0" smtClean="0"/>
          </a:p>
          <a:p>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42</a:t>
            </a:fld>
            <a:endParaRPr lang="en-US"/>
          </a:p>
        </p:txBody>
      </p:sp>
    </p:spTree>
    <p:extLst>
      <p:ext uri="{BB962C8B-B14F-4D97-AF65-F5344CB8AC3E}">
        <p14:creationId xmlns:p14="http://schemas.microsoft.com/office/powerpoint/2010/main" val="127450013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2-12-21 at 3.46.0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676400"/>
            <a:ext cx="8305800" cy="4776498"/>
          </a:xfrm>
          <a:prstGeom prst="rect">
            <a:avLst/>
          </a:prstGeom>
        </p:spPr>
      </p:pic>
      <p:sp>
        <p:nvSpPr>
          <p:cNvPr id="3" name="Title 1"/>
          <p:cNvSpPr txBox="1">
            <a:spLocks/>
          </p:cNvSpPr>
          <p:nvPr/>
        </p:nvSpPr>
        <p:spPr>
          <a:xfrm>
            <a:off x="533400" y="701675"/>
            <a:ext cx="8153400" cy="822325"/>
          </a:xfrm>
          <a:prstGeom prst="rect">
            <a:avLst/>
          </a:prstGeom>
        </p:spPr>
        <p:txBody>
          <a:bodyPr/>
          <a:lst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a:lstStyle>
          <a:p>
            <a:r>
              <a:rPr lang="en-US" dirty="0" smtClean="0"/>
              <a:t>CTS2 REST Client API</a:t>
            </a:r>
            <a:endParaRPr lang="en-US" dirty="0"/>
          </a:p>
        </p:txBody>
      </p:sp>
      <p:grpSp>
        <p:nvGrpSpPr>
          <p:cNvPr id="8" name="Group 7"/>
          <p:cNvGrpSpPr/>
          <p:nvPr/>
        </p:nvGrpSpPr>
        <p:grpSpPr>
          <a:xfrm>
            <a:off x="609600" y="2895600"/>
            <a:ext cx="7543800" cy="457200"/>
            <a:chOff x="609600" y="2895600"/>
            <a:chExt cx="7543800" cy="457200"/>
          </a:xfrm>
        </p:grpSpPr>
        <p:sp>
          <p:nvSpPr>
            <p:cNvPr id="6" name="Rectangular Callout 5"/>
            <p:cNvSpPr/>
            <p:nvPr/>
          </p:nvSpPr>
          <p:spPr bwMode="auto">
            <a:xfrm>
              <a:off x="609600" y="2895600"/>
              <a:ext cx="7543800" cy="457200"/>
            </a:xfrm>
            <a:prstGeom prst="wedgeRectCallout">
              <a:avLst>
                <a:gd name="adj1" fmla="val 10899"/>
                <a:gd name="adj2" fmla="val 479010"/>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4" name="Picture 3"/>
            <p:cNvPicPr>
              <a:picLocks noChangeAspect="1"/>
            </p:cNvPicPr>
            <p:nvPr/>
          </p:nvPicPr>
          <p:blipFill>
            <a:blip r:embed="rId3"/>
            <a:stretch>
              <a:fillRect/>
            </a:stretch>
          </p:blipFill>
          <p:spPr>
            <a:xfrm>
              <a:off x="609600" y="2971800"/>
              <a:ext cx="7391400" cy="304800"/>
            </a:xfrm>
            <a:prstGeom prst="rect">
              <a:avLst/>
            </a:prstGeom>
          </p:spPr>
        </p:pic>
      </p:grpSp>
      <p:sp>
        <p:nvSpPr>
          <p:cNvPr id="5" name="Slide Number Placeholder 4"/>
          <p:cNvSpPr>
            <a:spLocks noGrp="1"/>
          </p:cNvSpPr>
          <p:nvPr>
            <p:ph type="sldNum" sz="quarter" idx="11"/>
          </p:nvPr>
        </p:nvSpPr>
        <p:spPr/>
        <p:txBody>
          <a:bodyPr/>
          <a:lstStyle/>
          <a:p>
            <a:pPr>
              <a:defRPr/>
            </a:pPr>
            <a:fld id="{515BC018-0A67-4849-BF77-0EB8E5C301E0}" type="slidenum">
              <a:rPr lang="en-US" smtClean="0"/>
              <a:pPr>
                <a:defRPr/>
              </a:pPr>
              <a:t>43</a:t>
            </a:fld>
            <a:endParaRPr lang="en-US"/>
          </a:p>
        </p:txBody>
      </p:sp>
    </p:spTree>
    <p:extLst>
      <p:ext uri="{BB962C8B-B14F-4D97-AF65-F5344CB8AC3E}">
        <p14:creationId xmlns:p14="http://schemas.microsoft.com/office/powerpoint/2010/main" val="265618574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t>
            </a:r>
            <a:r>
              <a:rPr lang="en-US" dirty="0" smtClean="0"/>
              <a:t>API</a:t>
            </a:r>
            <a:endParaRPr lang="en-US" dirty="0"/>
          </a:p>
        </p:txBody>
      </p:sp>
      <p:sp>
        <p:nvSpPr>
          <p:cNvPr id="3" name="Content Placeholder 2"/>
          <p:cNvSpPr>
            <a:spLocks noGrp="1"/>
          </p:cNvSpPr>
          <p:nvPr>
            <p:ph idx="1"/>
          </p:nvPr>
        </p:nvSpPr>
        <p:spPr/>
        <p:txBody>
          <a:bodyPr/>
          <a:lstStyle/>
          <a:p>
            <a:pPr marL="0" indent="0">
              <a:buNone/>
            </a:pPr>
            <a:r>
              <a:rPr lang="en-US" dirty="0" smtClean="0"/>
              <a:t>Review:</a:t>
            </a:r>
          </a:p>
          <a:p>
            <a:endParaRPr lang="en-US" dirty="0" smtClean="0"/>
          </a:p>
          <a:p>
            <a:r>
              <a:rPr lang="en-US" dirty="0" smtClean="0"/>
              <a:t>Retrieve the smaller set of versions</a:t>
            </a:r>
          </a:p>
          <a:p>
            <a:pPr lvl="1"/>
            <a:r>
              <a:rPr lang="en-US" dirty="0">
                <a:solidFill>
                  <a:srgbClr val="3366FF"/>
                </a:solidFill>
              </a:rPr>
              <a:t>&lt;Base URL</a:t>
            </a:r>
            <a:r>
              <a:rPr lang="en-US" dirty="0" smtClean="0">
                <a:solidFill>
                  <a:srgbClr val="3366FF"/>
                </a:solidFill>
              </a:rPr>
              <a:t>&gt;</a:t>
            </a:r>
            <a:r>
              <a:rPr lang="en-US" dirty="0" smtClean="0"/>
              <a:t>/</a:t>
            </a:r>
            <a:r>
              <a:rPr lang="en-US" dirty="0" err="1" smtClean="0">
                <a:solidFill>
                  <a:srgbClr val="008000"/>
                </a:solidFill>
              </a:rPr>
              <a:t>codesystem</a:t>
            </a:r>
            <a:r>
              <a:rPr lang="en-US" dirty="0" smtClean="0"/>
              <a:t>/</a:t>
            </a:r>
            <a:r>
              <a:rPr lang="en-US" dirty="0" smtClean="0">
                <a:solidFill>
                  <a:srgbClr val="000090"/>
                </a:solidFill>
              </a:rPr>
              <a:t>&lt;code system id&gt;</a:t>
            </a:r>
            <a:r>
              <a:rPr lang="en-US" dirty="0" smtClean="0"/>
              <a:t>/</a:t>
            </a:r>
            <a:r>
              <a:rPr lang="en-US" dirty="0" smtClean="0">
                <a:solidFill>
                  <a:srgbClr val="008000"/>
                </a:solidFill>
              </a:rPr>
              <a:t>versions</a:t>
            </a:r>
          </a:p>
          <a:p>
            <a:r>
              <a:rPr lang="en-US" dirty="0" smtClean="0"/>
              <a:t> Use the href of the version designation to return the desired version</a:t>
            </a:r>
          </a:p>
          <a:p>
            <a:endParaRPr lang="en-US" dirty="0" smtClean="0"/>
          </a:p>
          <a:p>
            <a:pPr marL="0" indent="0">
              <a:buNone/>
            </a:pP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44</a:t>
            </a:fld>
            <a:endParaRPr lang="en-US"/>
          </a:p>
        </p:txBody>
      </p:sp>
    </p:spTree>
    <p:extLst>
      <p:ext uri="{BB962C8B-B14F-4D97-AF65-F5344CB8AC3E}">
        <p14:creationId xmlns:p14="http://schemas.microsoft.com/office/powerpoint/2010/main" val="822609753"/>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p>
        </p:txBody>
      </p:sp>
      <p:sp>
        <p:nvSpPr>
          <p:cNvPr id="3" name="Content Placeholder 2"/>
          <p:cNvSpPr>
            <a:spLocks noGrp="1"/>
          </p:cNvSpPr>
          <p:nvPr>
            <p:ph idx="1"/>
          </p:nvPr>
        </p:nvSpPr>
        <p:spPr/>
        <p:txBody>
          <a:bodyPr/>
          <a:lstStyle/>
          <a:p>
            <a:r>
              <a:rPr lang="en-US" dirty="0" smtClean="0"/>
              <a:t>The </a:t>
            </a:r>
            <a:r>
              <a:rPr lang="en-US" dirty="0" err="1" smtClean="0"/>
              <a:t>href</a:t>
            </a:r>
            <a:r>
              <a:rPr lang="en-US" dirty="0" smtClean="0"/>
              <a:t> happens to be the same REST call otherwise used for the Code System Version Read function:</a:t>
            </a:r>
          </a:p>
          <a:p>
            <a:r>
              <a:rPr lang="en-US" sz="3200" dirty="0">
                <a:hlinkClick r:id="rId2"/>
              </a:rPr>
              <a:t>http://informatics.mayo.edu/cts2/rest/codesystem/LNC/version/</a:t>
            </a:r>
            <a:r>
              <a:rPr lang="en-US" sz="3200" dirty="0" smtClean="0">
                <a:hlinkClick r:id="rId2"/>
              </a:rPr>
              <a:t>232</a:t>
            </a:r>
            <a:endParaRPr lang="en-US" sz="3200" dirty="0" smtClean="0"/>
          </a:p>
          <a:p>
            <a:r>
              <a:rPr lang="en-US" sz="3200" dirty="0" smtClean="0"/>
              <a:t>This is a fairly consistent pattern. Entries contain URLs to another resource and in this case that resource is what is also returned by a similar read call</a:t>
            </a:r>
            <a:endParaRPr lang="en-US" sz="3200"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45</a:t>
            </a:fld>
            <a:endParaRPr lang="en-US"/>
          </a:p>
        </p:txBody>
      </p:sp>
    </p:spTree>
    <p:extLst>
      <p:ext uri="{BB962C8B-B14F-4D97-AF65-F5344CB8AC3E}">
        <p14:creationId xmlns:p14="http://schemas.microsoft.com/office/powerpoint/2010/main" val="405971177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2-12-21 at 3.52.3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676400"/>
            <a:ext cx="8382000" cy="4830609"/>
          </a:xfrm>
          <a:prstGeom prst="rect">
            <a:avLst/>
          </a:prstGeom>
        </p:spPr>
      </p:pic>
      <p:sp>
        <p:nvSpPr>
          <p:cNvPr id="3" name="Title 1"/>
          <p:cNvSpPr txBox="1">
            <a:spLocks/>
          </p:cNvSpPr>
          <p:nvPr/>
        </p:nvSpPr>
        <p:spPr>
          <a:xfrm>
            <a:off x="533400" y="701675"/>
            <a:ext cx="8153400" cy="822325"/>
          </a:xfrm>
          <a:prstGeom prst="rect">
            <a:avLst/>
          </a:prstGeom>
        </p:spPr>
        <p:txBody>
          <a:bodyPr/>
          <a:lst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a:lstStyle>
          <a:p>
            <a:r>
              <a:rPr lang="en-US" dirty="0" smtClean="0"/>
              <a:t>CTS2 REST Client API</a:t>
            </a:r>
            <a:endParaRPr lang="en-US" dirty="0"/>
          </a:p>
        </p:txBody>
      </p:sp>
      <p:grpSp>
        <p:nvGrpSpPr>
          <p:cNvPr id="21" name="Group 20"/>
          <p:cNvGrpSpPr/>
          <p:nvPr/>
        </p:nvGrpSpPr>
        <p:grpSpPr>
          <a:xfrm>
            <a:off x="381000" y="533400"/>
            <a:ext cx="3733800" cy="457200"/>
            <a:chOff x="381000" y="533400"/>
            <a:chExt cx="3733800" cy="457200"/>
          </a:xfrm>
        </p:grpSpPr>
        <p:sp>
          <p:nvSpPr>
            <p:cNvPr id="23" name="Rectangular Callout 22"/>
            <p:cNvSpPr/>
            <p:nvPr/>
          </p:nvSpPr>
          <p:spPr bwMode="auto">
            <a:xfrm>
              <a:off x="381000" y="533400"/>
              <a:ext cx="3733800" cy="457200"/>
            </a:xfrm>
            <a:prstGeom prst="wedgeRectCallout">
              <a:avLst>
                <a:gd name="adj1" fmla="val 1336"/>
                <a:gd name="adj2" fmla="val 223329"/>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13" name="Picture 12"/>
            <p:cNvPicPr>
              <a:picLocks noChangeAspect="1"/>
            </p:cNvPicPr>
            <p:nvPr/>
          </p:nvPicPr>
          <p:blipFill>
            <a:blip r:embed="rId3"/>
            <a:stretch>
              <a:fillRect/>
            </a:stretch>
          </p:blipFill>
          <p:spPr>
            <a:xfrm>
              <a:off x="533400" y="533400"/>
              <a:ext cx="3454400" cy="393700"/>
            </a:xfrm>
            <a:prstGeom prst="rect">
              <a:avLst/>
            </a:prstGeom>
          </p:spPr>
        </p:pic>
      </p:grpSp>
      <p:grpSp>
        <p:nvGrpSpPr>
          <p:cNvPr id="27" name="Group 26"/>
          <p:cNvGrpSpPr/>
          <p:nvPr/>
        </p:nvGrpSpPr>
        <p:grpSpPr>
          <a:xfrm>
            <a:off x="4419600" y="381000"/>
            <a:ext cx="3733800" cy="457200"/>
            <a:chOff x="4419600" y="381000"/>
            <a:chExt cx="3733800" cy="457200"/>
          </a:xfrm>
        </p:grpSpPr>
        <p:sp>
          <p:nvSpPr>
            <p:cNvPr id="26" name="Rectangular Callout 25"/>
            <p:cNvSpPr/>
            <p:nvPr/>
          </p:nvSpPr>
          <p:spPr bwMode="auto">
            <a:xfrm>
              <a:off x="4419600" y="381000"/>
              <a:ext cx="3733800" cy="457200"/>
            </a:xfrm>
            <a:prstGeom prst="wedgeRectCallout">
              <a:avLst>
                <a:gd name="adj1" fmla="val -93099"/>
                <a:gd name="adj2" fmla="val 599814"/>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14" name="Picture 13"/>
            <p:cNvPicPr>
              <a:picLocks noChangeAspect="1"/>
            </p:cNvPicPr>
            <p:nvPr/>
          </p:nvPicPr>
          <p:blipFill>
            <a:blip r:embed="rId4"/>
            <a:stretch>
              <a:fillRect/>
            </a:stretch>
          </p:blipFill>
          <p:spPr>
            <a:xfrm>
              <a:off x="4572000" y="533400"/>
              <a:ext cx="2959100" cy="241300"/>
            </a:xfrm>
            <a:prstGeom prst="rect">
              <a:avLst/>
            </a:prstGeom>
          </p:spPr>
        </p:pic>
      </p:grpSp>
      <p:grpSp>
        <p:nvGrpSpPr>
          <p:cNvPr id="10" name="Group 9"/>
          <p:cNvGrpSpPr/>
          <p:nvPr/>
        </p:nvGrpSpPr>
        <p:grpSpPr>
          <a:xfrm>
            <a:off x="381000" y="2438400"/>
            <a:ext cx="2133600" cy="457200"/>
            <a:chOff x="3733800" y="1828800"/>
            <a:chExt cx="2057400" cy="457200"/>
          </a:xfrm>
        </p:grpSpPr>
        <p:sp>
          <p:nvSpPr>
            <p:cNvPr id="9" name="Rectangular Callout 8"/>
            <p:cNvSpPr/>
            <p:nvPr/>
          </p:nvSpPr>
          <p:spPr bwMode="auto">
            <a:xfrm>
              <a:off x="3733800" y="1828800"/>
              <a:ext cx="2057400" cy="457200"/>
            </a:xfrm>
            <a:prstGeom prst="wedgeRectCallout">
              <a:avLst>
                <a:gd name="adj1" fmla="val 106050"/>
                <a:gd name="adj2" fmla="val 144742"/>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4" name="Picture 3"/>
            <p:cNvPicPr>
              <a:picLocks noChangeAspect="1"/>
            </p:cNvPicPr>
            <p:nvPr/>
          </p:nvPicPr>
          <p:blipFill>
            <a:blip r:embed="rId5"/>
            <a:stretch>
              <a:fillRect/>
            </a:stretch>
          </p:blipFill>
          <p:spPr>
            <a:xfrm>
              <a:off x="3810000" y="1828800"/>
              <a:ext cx="1917700" cy="381000"/>
            </a:xfrm>
            <a:prstGeom prst="rect">
              <a:avLst/>
            </a:prstGeom>
          </p:spPr>
        </p:pic>
      </p:grpSp>
      <p:grpSp>
        <p:nvGrpSpPr>
          <p:cNvPr id="19" name="Group 18"/>
          <p:cNvGrpSpPr/>
          <p:nvPr/>
        </p:nvGrpSpPr>
        <p:grpSpPr>
          <a:xfrm>
            <a:off x="6553200" y="2590800"/>
            <a:ext cx="1524000" cy="457200"/>
            <a:chOff x="6553200" y="2590800"/>
            <a:chExt cx="1524000" cy="457200"/>
          </a:xfrm>
        </p:grpSpPr>
        <p:sp>
          <p:nvSpPr>
            <p:cNvPr id="15" name="Rectangular Callout 14"/>
            <p:cNvSpPr/>
            <p:nvPr/>
          </p:nvSpPr>
          <p:spPr bwMode="auto">
            <a:xfrm>
              <a:off x="6553200" y="2590800"/>
              <a:ext cx="1524000" cy="457200"/>
            </a:xfrm>
            <a:prstGeom prst="wedgeRectCallout">
              <a:avLst>
                <a:gd name="adj1" fmla="val 13707"/>
                <a:gd name="adj2" fmla="val 113673"/>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6" name="Picture 5"/>
            <p:cNvPicPr>
              <a:picLocks noChangeAspect="1"/>
            </p:cNvPicPr>
            <p:nvPr/>
          </p:nvPicPr>
          <p:blipFill>
            <a:blip r:embed="rId6"/>
            <a:stretch>
              <a:fillRect/>
            </a:stretch>
          </p:blipFill>
          <p:spPr>
            <a:xfrm>
              <a:off x="6705600" y="2667000"/>
              <a:ext cx="1219200" cy="279400"/>
            </a:xfrm>
            <a:prstGeom prst="rect">
              <a:avLst/>
            </a:prstGeom>
          </p:spPr>
        </p:pic>
      </p:grpSp>
      <p:grpSp>
        <p:nvGrpSpPr>
          <p:cNvPr id="17" name="Group 16"/>
          <p:cNvGrpSpPr/>
          <p:nvPr/>
        </p:nvGrpSpPr>
        <p:grpSpPr>
          <a:xfrm>
            <a:off x="4038600" y="1828800"/>
            <a:ext cx="4648200" cy="457200"/>
            <a:chOff x="4495800" y="2590800"/>
            <a:chExt cx="4648200" cy="457200"/>
          </a:xfrm>
        </p:grpSpPr>
        <p:sp>
          <p:nvSpPr>
            <p:cNvPr id="12" name="Rectangular Callout 11"/>
            <p:cNvSpPr/>
            <p:nvPr/>
          </p:nvSpPr>
          <p:spPr bwMode="auto">
            <a:xfrm>
              <a:off x="4495800" y="2590800"/>
              <a:ext cx="4648200" cy="457200"/>
            </a:xfrm>
            <a:prstGeom prst="wedgeRectCallout">
              <a:avLst>
                <a:gd name="adj1" fmla="val -47617"/>
                <a:gd name="adj2" fmla="val 322019"/>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7" name="Picture 6"/>
            <p:cNvPicPr>
              <a:picLocks noChangeAspect="1"/>
            </p:cNvPicPr>
            <p:nvPr/>
          </p:nvPicPr>
          <p:blipFill>
            <a:blip r:embed="rId7"/>
            <a:stretch>
              <a:fillRect/>
            </a:stretch>
          </p:blipFill>
          <p:spPr>
            <a:xfrm>
              <a:off x="4724400" y="2667000"/>
              <a:ext cx="4267200" cy="317500"/>
            </a:xfrm>
            <a:prstGeom prst="rect">
              <a:avLst/>
            </a:prstGeom>
          </p:spPr>
        </p:pic>
      </p:grpSp>
      <p:grpSp>
        <p:nvGrpSpPr>
          <p:cNvPr id="18" name="Group 17"/>
          <p:cNvGrpSpPr/>
          <p:nvPr/>
        </p:nvGrpSpPr>
        <p:grpSpPr>
          <a:xfrm>
            <a:off x="3657600" y="4114800"/>
            <a:ext cx="4114800" cy="381000"/>
            <a:chOff x="3657600" y="4114800"/>
            <a:chExt cx="4114800" cy="381000"/>
          </a:xfrm>
        </p:grpSpPr>
        <p:sp>
          <p:nvSpPr>
            <p:cNvPr id="16" name="Rectangular Callout 15"/>
            <p:cNvSpPr/>
            <p:nvPr/>
          </p:nvSpPr>
          <p:spPr bwMode="auto">
            <a:xfrm>
              <a:off x="3657600" y="4114800"/>
              <a:ext cx="4114800" cy="381000"/>
            </a:xfrm>
            <a:prstGeom prst="wedgeRectCallout">
              <a:avLst>
                <a:gd name="adj1" fmla="val -54947"/>
                <a:gd name="adj2" fmla="val -126108"/>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8" name="Picture 7"/>
            <p:cNvPicPr>
              <a:picLocks noChangeAspect="1"/>
            </p:cNvPicPr>
            <p:nvPr/>
          </p:nvPicPr>
          <p:blipFill>
            <a:blip r:embed="rId8"/>
            <a:stretch>
              <a:fillRect/>
            </a:stretch>
          </p:blipFill>
          <p:spPr>
            <a:xfrm>
              <a:off x="3886200" y="4191000"/>
              <a:ext cx="3759200" cy="241300"/>
            </a:xfrm>
            <a:prstGeom prst="rect">
              <a:avLst/>
            </a:prstGeom>
          </p:spPr>
        </p:pic>
      </p:grpSp>
      <p:grpSp>
        <p:nvGrpSpPr>
          <p:cNvPr id="5" name="Group 4"/>
          <p:cNvGrpSpPr/>
          <p:nvPr/>
        </p:nvGrpSpPr>
        <p:grpSpPr>
          <a:xfrm>
            <a:off x="1066800" y="5791200"/>
            <a:ext cx="7543800" cy="381000"/>
            <a:chOff x="609600" y="4876800"/>
            <a:chExt cx="7543800" cy="381000"/>
          </a:xfrm>
        </p:grpSpPr>
        <p:sp>
          <p:nvSpPr>
            <p:cNvPr id="24" name="Rectangular Callout 23"/>
            <p:cNvSpPr/>
            <p:nvPr/>
          </p:nvSpPr>
          <p:spPr bwMode="auto">
            <a:xfrm>
              <a:off x="609600" y="4876800"/>
              <a:ext cx="7543800" cy="381000"/>
            </a:xfrm>
            <a:prstGeom prst="wedgeRectCallout">
              <a:avLst>
                <a:gd name="adj1" fmla="val -38555"/>
                <a:gd name="adj2" fmla="val -281819"/>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20" name="Picture 19"/>
            <p:cNvPicPr>
              <a:picLocks noChangeAspect="1"/>
            </p:cNvPicPr>
            <p:nvPr/>
          </p:nvPicPr>
          <p:blipFill>
            <a:blip r:embed="rId9"/>
            <a:stretch>
              <a:fillRect/>
            </a:stretch>
          </p:blipFill>
          <p:spPr>
            <a:xfrm>
              <a:off x="685800" y="4953000"/>
              <a:ext cx="7340600" cy="292100"/>
            </a:xfrm>
            <a:prstGeom prst="rect">
              <a:avLst/>
            </a:prstGeom>
          </p:spPr>
        </p:pic>
      </p:grpSp>
      <p:sp>
        <p:nvSpPr>
          <p:cNvPr id="11" name="Slide Number Placeholder 10"/>
          <p:cNvSpPr>
            <a:spLocks noGrp="1"/>
          </p:cNvSpPr>
          <p:nvPr>
            <p:ph type="sldNum" sz="quarter" idx="11"/>
          </p:nvPr>
        </p:nvSpPr>
        <p:spPr/>
        <p:txBody>
          <a:bodyPr/>
          <a:lstStyle/>
          <a:p>
            <a:pPr>
              <a:defRPr/>
            </a:pPr>
            <a:fld id="{515BC018-0A67-4849-BF77-0EB8E5C301E0}" type="slidenum">
              <a:rPr lang="en-US" smtClean="0"/>
              <a:pPr>
                <a:defRPr/>
              </a:pPr>
              <a:t>46</a:t>
            </a:fld>
            <a:endParaRPr lang="en-US"/>
          </a:p>
        </p:txBody>
      </p:sp>
    </p:spTree>
    <p:extLst>
      <p:ext uri="{BB962C8B-B14F-4D97-AF65-F5344CB8AC3E}">
        <p14:creationId xmlns:p14="http://schemas.microsoft.com/office/powerpoint/2010/main" val="31073796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p>
        </p:txBody>
      </p:sp>
      <p:pic>
        <p:nvPicPr>
          <p:cNvPr id="4" name="Content Placeholder 3" descr="Screen Shot 2013-03-29 at 4.26.05 PM.png"/>
          <p:cNvPicPr>
            <a:picLocks noGrp="1" noChangeAspect="1"/>
          </p:cNvPicPr>
          <p:nvPr>
            <p:ph idx="1"/>
          </p:nvPr>
        </p:nvPicPr>
        <p:blipFill>
          <a:blip r:embed="rId2">
            <a:extLst>
              <a:ext uri="{28A0092B-C50C-407E-A947-70E740481C1C}">
                <a14:useLocalDpi xmlns:a14="http://schemas.microsoft.com/office/drawing/2010/main" val="0"/>
              </a:ext>
            </a:extLst>
          </a:blip>
          <a:srcRect l="3556" r="3556"/>
          <a:stretch>
            <a:fillRect/>
          </a:stretch>
        </p:blipFill>
        <p:spPr/>
      </p:pic>
      <p:grpSp>
        <p:nvGrpSpPr>
          <p:cNvPr id="9" name="Group 8"/>
          <p:cNvGrpSpPr/>
          <p:nvPr/>
        </p:nvGrpSpPr>
        <p:grpSpPr>
          <a:xfrm>
            <a:off x="762000" y="1981200"/>
            <a:ext cx="7620000" cy="2971800"/>
            <a:chOff x="762000" y="1981200"/>
            <a:chExt cx="7620000" cy="2971800"/>
          </a:xfrm>
        </p:grpSpPr>
        <p:sp>
          <p:nvSpPr>
            <p:cNvPr id="3" name="Rectangle 2"/>
            <p:cNvSpPr/>
            <p:nvPr/>
          </p:nvSpPr>
          <p:spPr bwMode="auto">
            <a:xfrm>
              <a:off x="762000" y="1981200"/>
              <a:ext cx="7620000" cy="29718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5" name="Picture 4"/>
            <p:cNvPicPr>
              <a:picLocks noChangeAspect="1"/>
            </p:cNvPicPr>
            <p:nvPr/>
          </p:nvPicPr>
          <p:blipFill>
            <a:blip r:embed="rId3"/>
            <a:stretch>
              <a:fillRect/>
            </a:stretch>
          </p:blipFill>
          <p:spPr>
            <a:xfrm>
              <a:off x="901700" y="2108200"/>
              <a:ext cx="7327900" cy="2641600"/>
            </a:xfrm>
            <a:prstGeom prst="rect">
              <a:avLst/>
            </a:prstGeom>
          </p:spPr>
        </p:pic>
      </p:grpSp>
      <p:grpSp>
        <p:nvGrpSpPr>
          <p:cNvPr id="8" name="Group 7"/>
          <p:cNvGrpSpPr/>
          <p:nvPr/>
        </p:nvGrpSpPr>
        <p:grpSpPr>
          <a:xfrm>
            <a:off x="990600" y="2590800"/>
            <a:ext cx="7239000" cy="1676400"/>
            <a:chOff x="990600" y="2590800"/>
            <a:chExt cx="7239000" cy="1676400"/>
          </a:xfrm>
        </p:grpSpPr>
        <p:sp>
          <p:nvSpPr>
            <p:cNvPr id="7" name="Rectangle 6"/>
            <p:cNvSpPr/>
            <p:nvPr/>
          </p:nvSpPr>
          <p:spPr bwMode="auto">
            <a:xfrm>
              <a:off x="990600" y="2590800"/>
              <a:ext cx="7239000" cy="1676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6" name="Picture 5"/>
            <p:cNvPicPr>
              <a:picLocks noChangeAspect="1"/>
            </p:cNvPicPr>
            <p:nvPr/>
          </p:nvPicPr>
          <p:blipFill>
            <a:blip r:embed="rId4"/>
            <a:stretch>
              <a:fillRect/>
            </a:stretch>
          </p:blipFill>
          <p:spPr>
            <a:xfrm>
              <a:off x="1054100" y="2705100"/>
              <a:ext cx="7035800" cy="1447800"/>
            </a:xfrm>
            <a:prstGeom prst="rect">
              <a:avLst/>
            </a:prstGeom>
          </p:spPr>
        </p:pic>
      </p:grpSp>
      <p:sp>
        <p:nvSpPr>
          <p:cNvPr id="10" name="Slide Number Placeholder 9"/>
          <p:cNvSpPr>
            <a:spLocks noGrp="1"/>
          </p:cNvSpPr>
          <p:nvPr>
            <p:ph type="sldNum" sz="quarter" idx="11"/>
          </p:nvPr>
        </p:nvSpPr>
        <p:spPr/>
        <p:txBody>
          <a:bodyPr/>
          <a:lstStyle/>
          <a:p>
            <a:pPr>
              <a:defRPr/>
            </a:pPr>
            <a:fld id="{46C1AD1C-14FA-124C-BDE5-9A4F7356B2F5}" type="slidenum">
              <a:rPr lang="en-US" smtClean="0"/>
              <a:pPr>
                <a:defRPr/>
              </a:pPr>
              <a:t>47</a:t>
            </a:fld>
            <a:endParaRPr lang="en-US"/>
          </a:p>
        </p:txBody>
      </p:sp>
    </p:spTree>
    <p:extLst>
      <p:ext uri="{BB962C8B-B14F-4D97-AF65-F5344CB8AC3E}">
        <p14:creationId xmlns:p14="http://schemas.microsoft.com/office/powerpoint/2010/main" val="13042451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p>
        </p:txBody>
      </p:sp>
      <p:sp>
        <p:nvSpPr>
          <p:cNvPr id="3" name="Content Placeholder 2"/>
          <p:cNvSpPr>
            <a:spLocks noGrp="1"/>
          </p:cNvSpPr>
          <p:nvPr>
            <p:ph idx="1"/>
          </p:nvPr>
        </p:nvSpPr>
        <p:spPr/>
        <p:txBody>
          <a:bodyPr/>
          <a:lstStyle/>
          <a:p>
            <a:pPr marL="0" indent="0">
              <a:buNone/>
            </a:pPr>
            <a:r>
              <a:rPr lang="en-US" dirty="0" smtClean="0"/>
              <a:t>Review</a:t>
            </a:r>
            <a:r>
              <a:rPr lang="en-US" dirty="0"/>
              <a:t> </a:t>
            </a:r>
            <a:r>
              <a:rPr lang="en-US" dirty="0" smtClean="0"/>
              <a:t>-- Retrieve versions of code Systems:</a:t>
            </a:r>
          </a:p>
          <a:p>
            <a:pPr marL="0" indent="0">
              <a:buNone/>
            </a:pPr>
            <a:r>
              <a:rPr lang="en-US" dirty="0">
                <a:solidFill>
                  <a:srgbClr val="3366FF"/>
                </a:solidFill>
              </a:rPr>
              <a:t>&lt;Base URL&gt;</a:t>
            </a:r>
            <a:r>
              <a:rPr lang="en-US" dirty="0" smtClean="0"/>
              <a:t>/</a:t>
            </a:r>
            <a:r>
              <a:rPr lang="en-US" dirty="0" err="1" smtClean="0">
                <a:solidFill>
                  <a:srgbClr val="008000"/>
                </a:solidFill>
              </a:rPr>
              <a:t>codesystemversions</a:t>
            </a:r>
            <a:endParaRPr lang="en-US" dirty="0" smtClean="0">
              <a:solidFill>
                <a:srgbClr val="008000"/>
              </a:solidFill>
            </a:endParaRPr>
          </a:p>
          <a:p>
            <a:pPr marL="0" indent="0">
              <a:buNone/>
            </a:pPr>
            <a:r>
              <a:rPr lang="en-US" dirty="0">
                <a:solidFill>
                  <a:srgbClr val="3366FF"/>
                </a:solidFill>
              </a:rPr>
              <a:t>&lt;Base URL&gt;</a:t>
            </a:r>
            <a:r>
              <a:rPr lang="en-US" dirty="0" smtClean="0"/>
              <a:t>/</a:t>
            </a:r>
            <a:r>
              <a:rPr lang="en-US" dirty="0" err="1" smtClean="0">
                <a:solidFill>
                  <a:srgbClr val="008000"/>
                </a:solidFill>
              </a:rPr>
              <a:t>codesystem</a:t>
            </a:r>
            <a:r>
              <a:rPr lang="en-US" dirty="0" smtClean="0"/>
              <a:t>/</a:t>
            </a:r>
            <a:r>
              <a:rPr lang="en-US" dirty="0" smtClean="0">
                <a:solidFill>
                  <a:srgbClr val="000090"/>
                </a:solidFill>
              </a:rPr>
              <a:t>&lt;code system id&gt;</a:t>
            </a:r>
            <a:r>
              <a:rPr lang="en-US" dirty="0" smtClean="0"/>
              <a:t>/</a:t>
            </a:r>
            <a:r>
              <a:rPr lang="en-US" dirty="0" smtClean="0">
                <a:solidFill>
                  <a:srgbClr val="008000"/>
                </a:solidFill>
              </a:rPr>
              <a:t>versions</a:t>
            </a:r>
          </a:p>
          <a:p>
            <a:pPr marL="0" indent="0">
              <a:buNone/>
            </a:pPr>
            <a:r>
              <a:rPr lang="en-US" dirty="0">
                <a:solidFill>
                  <a:srgbClr val="3366FF"/>
                </a:solidFill>
              </a:rPr>
              <a:t>&lt;Base URL&gt;</a:t>
            </a:r>
            <a:r>
              <a:rPr lang="en-US" dirty="0" smtClean="0"/>
              <a:t>/</a:t>
            </a:r>
            <a:r>
              <a:rPr lang="en-US" dirty="0" err="1" smtClean="0">
                <a:solidFill>
                  <a:srgbClr val="008000"/>
                </a:solidFill>
              </a:rPr>
              <a:t>codesystem</a:t>
            </a:r>
            <a:r>
              <a:rPr lang="en-US" dirty="0" smtClean="0"/>
              <a:t>/</a:t>
            </a:r>
            <a:r>
              <a:rPr lang="en-US" dirty="0">
                <a:solidFill>
                  <a:srgbClr val="000090"/>
                </a:solidFill>
              </a:rPr>
              <a:t>&lt;code system id&gt;</a:t>
            </a:r>
            <a:r>
              <a:rPr lang="en-US" dirty="0"/>
              <a:t>/</a:t>
            </a:r>
            <a:r>
              <a:rPr lang="en-US" dirty="0" smtClean="0">
                <a:solidFill>
                  <a:srgbClr val="008000"/>
                </a:solidFill>
              </a:rPr>
              <a:t>version</a:t>
            </a:r>
            <a:r>
              <a:rPr lang="en-US" dirty="0" smtClean="0"/>
              <a:t>/</a:t>
            </a:r>
            <a:r>
              <a:rPr lang="en-US" dirty="0" smtClean="0">
                <a:solidFill>
                  <a:srgbClr val="000090"/>
                </a:solidFill>
              </a:rPr>
              <a:t>&lt;version id&gt;</a:t>
            </a:r>
            <a:endParaRPr lang="en-US" dirty="0">
              <a:solidFill>
                <a:srgbClr val="000090"/>
              </a:solidFill>
            </a:endParaRPr>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48</a:t>
            </a:fld>
            <a:endParaRPr lang="en-US"/>
          </a:p>
        </p:txBody>
      </p:sp>
    </p:spTree>
    <p:extLst>
      <p:ext uri="{BB962C8B-B14F-4D97-AF65-F5344CB8AC3E}">
        <p14:creationId xmlns:p14="http://schemas.microsoft.com/office/powerpoint/2010/main" val="2757879139"/>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t>
            </a:r>
            <a:r>
              <a:rPr lang="en-US" dirty="0" smtClean="0"/>
              <a:t>API</a:t>
            </a:r>
            <a:endParaRPr lang="en-US" dirty="0"/>
          </a:p>
        </p:txBody>
      </p:sp>
      <p:sp>
        <p:nvSpPr>
          <p:cNvPr id="3" name="Content Placeholder 2"/>
          <p:cNvSpPr>
            <a:spLocks noGrp="1"/>
          </p:cNvSpPr>
          <p:nvPr>
            <p:ph idx="1"/>
          </p:nvPr>
        </p:nvSpPr>
        <p:spPr/>
        <p:txBody>
          <a:bodyPr/>
          <a:lstStyle/>
          <a:p>
            <a:pPr marL="0" indent="0">
              <a:buNone/>
            </a:pPr>
            <a:r>
              <a:rPr lang="en-US" sz="2800" dirty="0" smtClean="0"/>
              <a:t>Most users may just want to get an entity (a concept) by text match from a vocabulary service.</a:t>
            </a:r>
          </a:p>
          <a:p>
            <a:r>
              <a:rPr lang="en-US" sz="2800" dirty="0">
                <a:hlinkClick r:id="rId3"/>
              </a:rPr>
              <a:t>http://informatics.mayo.edu/cts2/rest/entities?matchvalue=</a:t>
            </a:r>
            <a:r>
              <a:rPr lang="en-US" sz="2800" dirty="0" smtClean="0">
                <a:hlinkClick r:id="rId3"/>
              </a:rPr>
              <a:t>swelling</a:t>
            </a:r>
            <a:endParaRPr lang="en-US" sz="2800" dirty="0" smtClean="0"/>
          </a:p>
          <a:p>
            <a:pPr marL="0" indent="0">
              <a:buNone/>
            </a:pPr>
            <a:r>
              <a:rPr lang="en-US" sz="2800" dirty="0" smtClean="0"/>
              <a:t>Or they may want to get an entity from a particular version of a particular code system:</a:t>
            </a:r>
          </a:p>
          <a:p>
            <a:r>
              <a:rPr lang="en-US" sz="2800" dirty="0">
                <a:hlinkClick r:id="rId4"/>
              </a:rPr>
              <a:t>http://informatics.mayo.edu/cts2/rest/codesystem/LNC/version/232/entities?matchvalue=</a:t>
            </a:r>
            <a:r>
              <a:rPr lang="en-US" sz="2800" dirty="0" smtClean="0">
                <a:hlinkClick r:id="rId4"/>
              </a:rPr>
              <a:t>Cefoperazone</a:t>
            </a:r>
            <a:endParaRPr lang="en-US" sz="2800" dirty="0" smtClean="0"/>
          </a:p>
          <a:p>
            <a:pPr marL="0" indent="0">
              <a:buNone/>
            </a:pP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49</a:t>
            </a:fld>
            <a:endParaRPr lang="en-US"/>
          </a:p>
        </p:txBody>
      </p:sp>
    </p:spTree>
    <p:extLst>
      <p:ext uri="{BB962C8B-B14F-4D97-AF65-F5344CB8AC3E}">
        <p14:creationId xmlns:p14="http://schemas.microsoft.com/office/powerpoint/2010/main" val="24003881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pPr eaLnBrk="1" hangingPunct="1"/>
            <a:r>
              <a:rPr lang="en-US" sz="3600" dirty="0" smtClean="0">
                <a:latin typeface="Arial" charset="0"/>
              </a:rPr>
              <a:t>Overview</a:t>
            </a:r>
            <a:endParaRPr lang="en-US" sz="3600" dirty="0">
              <a:latin typeface="Arial" charset="0"/>
            </a:endParaRPr>
          </a:p>
        </p:txBody>
      </p:sp>
      <p:sp>
        <p:nvSpPr>
          <p:cNvPr id="18434" name="Content Placeholder 2"/>
          <p:cNvSpPr>
            <a:spLocks noGrp="1"/>
          </p:cNvSpPr>
          <p:nvPr>
            <p:ph idx="1"/>
          </p:nvPr>
        </p:nvSpPr>
        <p:spPr/>
        <p:txBody>
          <a:bodyPr/>
          <a:lstStyle/>
          <a:p>
            <a:pPr eaLnBrk="1" hangingPunct="1"/>
            <a:r>
              <a:rPr lang="en-AU" dirty="0">
                <a:latin typeface="Arial" charset="0"/>
              </a:rPr>
              <a:t>CTS2 is </a:t>
            </a:r>
            <a:r>
              <a:rPr lang="en-AU" dirty="0" smtClean="0">
                <a:latin typeface="Arial" charset="0"/>
              </a:rPr>
              <a:t>a standard </a:t>
            </a:r>
            <a:r>
              <a:rPr lang="en-AU" dirty="0">
                <a:latin typeface="Arial" charset="0"/>
              </a:rPr>
              <a:t>for the query, interchange and update of terminological </a:t>
            </a:r>
            <a:r>
              <a:rPr lang="en-AU" dirty="0" smtClean="0">
                <a:latin typeface="Arial" charset="0"/>
              </a:rPr>
              <a:t>resources</a:t>
            </a:r>
          </a:p>
          <a:p>
            <a:pPr eaLnBrk="1" hangingPunct="1"/>
            <a:r>
              <a:rPr lang="en-AU" dirty="0" smtClean="0">
                <a:latin typeface="Arial" charset="0"/>
              </a:rPr>
              <a:t>This </a:t>
            </a:r>
            <a:r>
              <a:rPr lang="en-AU" dirty="0">
                <a:latin typeface="Arial" charset="0"/>
              </a:rPr>
              <a:t>tutorial will provide technical implementers with guidance for the implementation of the </a:t>
            </a:r>
            <a:r>
              <a:rPr lang="en-AU" dirty="0" smtClean="0">
                <a:latin typeface="Arial" charset="0"/>
              </a:rPr>
              <a:t>standard</a:t>
            </a:r>
            <a:endParaRPr lang="en-US" dirty="0">
              <a:latin typeface="Arial" charset="0"/>
            </a:endParaRPr>
          </a:p>
        </p:txBody>
      </p:sp>
      <p:sp>
        <p:nvSpPr>
          <p:cNvPr id="2" name="Slide Number Placeholder 1"/>
          <p:cNvSpPr>
            <a:spLocks noGrp="1"/>
          </p:cNvSpPr>
          <p:nvPr>
            <p:ph type="sldNum" sz="quarter" idx="11"/>
          </p:nvPr>
        </p:nvSpPr>
        <p:spPr/>
        <p:txBody>
          <a:bodyPr/>
          <a:lstStyle/>
          <a:p>
            <a:pPr>
              <a:defRPr/>
            </a:pPr>
            <a:fld id="{46C1AD1C-14FA-124C-BDE5-9A4F7356B2F5}" type="slidenum">
              <a:rPr lang="en-US" smtClean="0"/>
              <a:pPr>
                <a:defRPr/>
              </a:pPr>
              <a:t>5</a:t>
            </a:fld>
            <a:endParaRPr lang="en-US"/>
          </a:p>
        </p:txBody>
      </p:sp>
    </p:spTree>
    <p:extLst>
      <p:ext uri="{BB962C8B-B14F-4D97-AF65-F5344CB8AC3E}">
        <p14:creationId xmlns:p14="http://schemas.microsoft.com/office/powerpoint/2010/main" val="230680134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2-12-21 at 3.54.5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720" y="1676401"/>
            <a:ext cx="8374480" cy="4806066"/>
          </a:xfrm>
          <a:prstGeom prst="rect">
            <a:avLst/>
          </a:prstGeom>
        </p:spPr>
      </p:pic>
      <p:sp>
        <p:nvSpPr>
          <p:cNvPr id="3" name="Title 1"/>
          <p:cNvSpPr txBox="1">
            <a:spLocks/>
          </p:cNvSpPr>
          <p:nvPr/>
        </p:nvSpPr>
        <p:spPr>
          <a:xfrm>
            <a:off x="533400" y="701675"/>
            <a:ext cx="8153400" cy="822325"/>
          </a:xfrm>
          <a:prstGeom prst="rect">
            <a:avLst/>
          </a:prstGeom>
        </p:spPr>
        <p:txBody>
          <a:bodyPr/>
          <a:lst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a:lstStyle>
          <a:p>
            <a:r>
              <a:rPr lang="en-US" smtClean="0"/>
              <a:t>CTS2 REST Client API</a:t>
            </a:r>
            <a:endParaRPr lang="en-US" dirty="0"/>
          </a:p>
        </p:txBody>
      </p:sp>
      <p:grpSp>
        <p:nvGrpSpPr>
          <p:cNvPr id="4" name="Group 3"/>
          <p:cNvGrpSpPr/>
          <p:nvPr/>
        </p:nvGrpSpPr>
        <p:grpSpPr>
          <a:xfrm>
            <a:off x="6019800" y="1295400"/>
            <a:ext cx="1676400" cy="393700"/>
            <a:chOff x="6019800" y="1295400"/>
            <a:chExt cx="1676400" cy="393700"/>
          </a:xfrm>
        </p:grpSpPr>
        <p:sp>
          <p:nvSpPr>
            <p:cNvPr id="8" name="Rectangular Callout 7"/>
            <p:cNvSpPr/>
            <p:nvPr/>
          </p:nvSpPr>
          <p:spPr bwMode="auto">
            <a:xfrm>
              <a:off x="6019800" y="1295400"/>
              <a:ext cx="1676400" cy="381000"/>
            </a:xfrm>
            <a:prstGeom prst="wedgeRectCallout">
              <a:avLst>
                <a:gd name="adj1" fmla="val -110050"/>
                <a:gd name="adj2" fmla="val 150225"/>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6" name="Picture 5"/>
            <p:cNvPicPr>
              <a:picLocks noChangeAspect="1"/>
            </p:cNvPicPr>
            <p:nvPr/>
          </p:nvPicPr>
          <p:blipFill>
            <a:blip r:embed="rId3"/>
            <a:stretch>
              <a:fillRect/>
            </a:stretch>
          </p:blipFill>
          <p:spPr>
            <a:xfrm>
              <a:off x="6096000" y="1371600"/>
              <a:ext cx="1511300" cy="317500"/>
            </a:xfrm>
            <a:prstGeom prst="rect">
              <a:avLst/>
            </a:prstGeom>
          </p:spPr>
        </p:pic>
      </p:grpSp>
      <p:grpSp>
        <p:nvGrpSpPr>
          <p:cNvPr id="11" name="Group 10"/>
          <p:cNvGrpSpPr/>
          <p:nvPr/>
        </p:nvGrpSpPr>
        <p:grpSpPr>
          <a:xfrm>
            <a:off x="3733800" y="4038600"/>
            <a:ext cx="4953000" cy="533400"/>
            <a:chOff x="3733800" y="4038600"/>
            <a:chExt cx="4953000" cy="533400"/>
          </a:xfrm>
        </p:grpSpPr>
        <p:sp>
          <p:nvSpPr>
            <p:cNvPr id="9" name="Rectangular Callout 8"/>
            <p:cNvSpPr/>
            <p:nvPr/>
          </p:nvSpPr>
          <p:spPr bwMode="auto">
            <a:xfrm>
              <a:off x="3733800" y="4038600"/>
              <a:ext cx="4953000" cy="533400"/>
            </a:xfrm>
            <a:prstGeom prst="wedgeRectCallout">
              <a:avLst>
                <a:gd name="adj1" fmla="val -64694"/>
                <a:gd name="adj2" fmla="val 34290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7" name="Picture 6"/>
            <p:cNvPicPr>
              <a:picLocks noChangeAspect="1"/>
            </p:cNvPicPr>
            <p:nvPr/>
          </p:nvPicPr>
          <p:blipFill>
            <a:blip r:embed="rId4"/>
            <a:stretch>
              <a:fillRect/>
            </a:stretch>
          </p:blipFill>
          <p:spPr>
            <a:xfrm>
              <a:off x="3810000" y="4191000"/>
              <a:ext cx="4711700" cy="266700"/>
            </a:xfrm>
            <a:prstGeom prst="rect">
              <a:avLst/>
            </a:prstGeom>
          </p:spPr>
        </p:pic>
      </p:grpSp>
      <p:sp>
        <p:nvSpPr>
          <p:cNvPr id="5" name="Slide Number Placeholder 4"/>
          <p:cNvSpPr>
            <a:spLocks noGrp="1"/>
          </p:cNvSpPr>
          <p:nvPr>
            <p:ph type="sldNum" sz="quarter" idx="11"/>
          </p:nvPr>
        </p:nvSpPr>
        <p:spPr/>
        <p:txBody>
          <a:bodyPr/>
          <a:lstStyle/>
          <a:p>
            <a:pPr>
              <a:defRPr/>
            </a:pPr>
            <a:fld id="{515BC018-0A67-4849-BF77-0EB8E5C301E0}" type="slidenum">
              <a:rPr lang="en-US" smtClean="0"/>
              <a:pPr>
                <a:defRPr/>
              </a:pPr>
              <a:t>50</a:t>
            </a:fld>
            <a:endParaRPr lang="en-US"/>
          </a:p>
        </p:txBody>
      </p:sp>
    </p:spTree>
    <p:extLst>
      <p:ext uri="{BB962C8B-B14F-4D97-AF65-F5344CB8AC3E}">
        <p14:creationId xmlns:p14="http://schemas.microsoft.com/office/powerpoint/2010/main" val="38317012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t>
            </a:r>
            <a:r>
              <a:rPr lang="en-US" dirty="0" smtClean="0"/>
              <a:t>API</a:t>
            </a:r>
            <a:endParaRPr lang="en-US" dirty="0"/>
          </a:p>
        </p:txBody>
      </p:sp>
      <p:sp>
        <p:nvSpPr>
          <p:cNvPr id="3" name="Content Placeholder 2"/>
          <p:cNvSpPr>
            <a:spLocks noGrp="1"/>
          </p:cNvSpPr>
          <p:nvPr>
            <p:ph idx="1"/>
          </p:nvPr>
        </p:nvSpPr>
        <p:spPr/>
        <p:txBody>
          <a:bodyPr/>
          <a:lstStyle/>
          <a:p>
            <a:pPr marL="0" indent="0">
              <a:buNone/>
            </a:pPr>
            <a:r>
              <a:rPr lang="en-US" dirty="0" smtClean="0"/>
              <a:t>Having chosen a desired entity from that list we can resolve the full entity with an entity read:</a:t>
            </a:r>
          </a:p>
          <a:p>
            <a:r>
              <a:rPr lang="en-US" dirty="0">
                <a:hlinkClick r:id="rId2"/>
              </a:rPr>
              <a:t>http://informatics.mayo.edu/cts2/rest/codesystem/LNC/version/232/entity/100-</a:t>
            </a:r>
            <a:r>
              <a:rPr lang="en-US" dirty="0" smtClean="0">
                <a:hlinkClick r:id="rId2"/>
              </a:rPr>
              <a:t>8</a:t>
            </a:r>
            <a:endParaRPr lang="en-US" dirty="0" smtClean="0"/>
          </a:p>
          <a:p>
            <a:pPr marL="0" indent="0">
              <a:buNone/>
            </a:pP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51</a:t>
            </a:fld>
            <a:endParaRPr lang="en-US"/>
          </a:p>
        </p:txBody>
      </p:sp>
    </p:spTree>
    <p:extLst>
      <p:ext uri="{BB962C8B-B14F-4D97-AF65-F5344CB8AC3E}">
        <p14:creationId xmlns:p14="http://schemas.microsoft.com/office/powerpoint/2010/main" val="1764199555"/>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2-12-21 at 3.56.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647744"/>
            <a:ext cx="8401829" cy="4829256"/>
          </a:xfrm>
          <a:prstGeom prst="rect">
            <a:avLst/>
          </a:prstGeom>
        </p:spPr>
      </p:pic>
      <p:sp>
        <p:nvSpPr>
          <p:cNvPr id="3" name="Title 1"/>
          <p:cNvSpPr txBox="1">
            <a:spLocks/>
          </p:cNvSpPr>
          <p:nvPr/>
        </p:nvSpPr>
        <p:spPr>
          <a:xfrm>
            <a:off x="533400" y="701675"/>
            <a:ext cx="8153400" cy="822325"/>
          </a:xfrm>
          <a:prstGeom prst="rect">
            <a:avLst/>
          </a:prstGeom>
        </p:spPr>
        <p:txBody>
          <a:bodyPr/>
          <a:lst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a:lstStyle>
          <a:p>
            <a:r>
              <a:rPr lang="en-US" dirty="0" smtClean="0"/>
              <a:t>CTS2 REST Client API</a:t>
            </a:r>
            <a:endParaRPr lang="en-US" dirty="0"/>
          </a:p>
        </p:txBody>
      </p:sp>
      <p:grpSp>
        <p:nvGrpSpPr>
          <p:cNvPr id="10" name="Group 9"/>
          <p:cNvGrpSpPr/>
          <p:nvPr/>
        </p:nvGrpSpPr>
        <p:grpSpPr>
          <a:xfrm>
            <a:off x="381000" y="2286000"/>
            <a:ext cx="2209800" cy="533400"/>
            <a:chOff x="533400" y="2286000"/>
            <a:chExt cx="2209800" cy="533400"/>
          </a:xfrm>
        </p:grpSpPr>
        <p:sp>
          <p:nvSpPr>
            <p:cNvPr id="7" name="Rectangular Callout 6"/>
            <p:cNvSpPr/>
            <p:nvPr/>
          </p:nvSpPr>
          <p:spPr bwMode="auto">
            <a:xfrm>
              <a:off x="533400" y="2286000"/>
              <a:ext cx="2209800" cy="533400"/>
            </a:xfrm>
            <a:prstGeom prst="wedgeRectCallout">
              <a:avLst>
                <a:gd name="adj1" fmla="val -5330"/>
                <a:gd name="adj2" fmla="val 148659"/>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4" name="Picture 3"/>
            <p:cNvPicPr>
              <a:picLocks noChangeAspect="1"/>
            </p:cNvPicPr>
            <p:nvPr/>
          </p:nvPicPr>
          <p:blipFill>
            <a:blip r:embed="rId3"/>
            <a:stretch>
              <a:fillRect/>
            </a:stretch>
          </p:blipFill>
          <p:spPr>
            <a:xfrm>
              <a:off x="685800" y="2362200"/>
              <a:ext cx="1955800" cy="317500"/>
            </a:xfrm>
            <a:prstGeom prst="rect">
              <a:avLst/>
            </a:prstGeom>
          </p:spPr>
        </p:pic>
      </p:grpSp>
      <p:grpSp>
        <p:nvGrpSpPr>
          <p:cNvPr id="11" name="Group 10"/>
          <p:cNvGrpSpPr/>
          <p:nvPr/>
        </p:nvGrpSpPr>
        <p:grpSpPr>
          <a:xfrm>
            <a:off x="3733800" y="2057400"/>
            <a:ext cx="4114800" cy="1066800"/>
            <a:chOff x="3733800" y="2057400"/>
            <a:chExt cx="4114800" cy="1066800"/>
          </a:xfrm>
        </p:grpSpPr>
        <p:sp>
          <p:nvSpPr>
            <p:cNvPr id="8" name="Rectangular Callout 7"/>
            <p:cNvSpPr/>
            <p:nvPr/>
          </p:nvSpPr>
          <p:spPr bwMode="auto">
            <a:xfrm>
              <a:off x="3733800" y="2057400"/>
              <a:ext cx="4114800" cy="1066800"/>
            </a:xfrm>
            <a:prstGeom prst="wedgeRectCallout">
              <a:avLst>
                <a:gd name="adj1" fmla="val -83893"/>
                <a:gd name="adj2" fmla="val 106363"/>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5" name="Picture 4"/>
            <p:cNvPicPr>
              <a:picLocks noChangeAspect="1"/>
            </p:cNvPicPr>
            <p:nvPr/>
          </p:nvPicPr>
          <p:blipFill>
            <a:blip r:embed="rId4"/>
            <a:stretch>
              <a:fillRect/>
            </a:stretch>
          </p:blipFill>
          <p:spPr>
            <a:xfrm>
              <a:off x="3810000" y="2057400"/>
              <a:ext cx="4000500" cy="1003300"/>
            </a:xfrm>
            <a:prstGeom prst="rect">
              <a:avLst/>
            </a:prstGeom>
          </p:spPr>
        </p:pic>
      </p:grpSp>
      <p:grpSp>
        <p:nvGrpSpPr>
          <p:cNvPr id="12" name="Group 11"/>
          <p:cNvGrpSpPr/>
          <p:nvPr/>
        </p:nvGrpSpPr>
        <p:grpSpPr>
          <a:xfrm>
            <a:off x="381000" y="3429000"/>
            <a:ext cx="8686800" cy="1295400"/>
            <a:chOff x="457200" y="4267200"/>
            <a:chExt cx="8686800" cy="1295400"/>
          </a:xfrm>
        </p:grpSpPr>
        <p:sp>
          <p:nvSpPr>
            <p:cNvPr id="9" name="Rectangular Callout 8"/>
            <p:cNvSpPr/>
            <p:nvPr/>
          </p:nvSpPr>
          <p:spPr bwMode="auto">
            <a:xfrm>
              <a:off x="457200" y="4267200"/>
              <a:ext cx="8686800" cy="1295400"/>
            </a:xfrm>
            <a:prstGeom prst="wedgeRectCallout">
              <a:avLst>
                <a:gd name="adj1" fmla="val -8355"/>
                <a:gd name="adj2" fmla="val 10949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6" name="Picture 5"/>
            <p:cNvPicPr>
              <a:picLocks noChangeAspect="1"/>
            </p:cNvPicPr>
            <p:nvPr/>
          </p:nvPicPr>
          <p:blipFill>
            <a:blip r:embed="rId5"/>
            <a:stretch>
              <a:fillRect/>
            </a:stretch>
          </p:blipFill>
          <p:spPr>
            <a:xfrm>
              <a:off x="514350" y="4419600"/>
              <a:ext cx="8629650" cy="1120140"/>
            </a:xfrm>
            <a:prstGeom prst="rect">
              <a:avLst/>
            </a:prstGeom>
          </p:spPr>
        </p:pic>
      </p:grpSp>
      <p:sp>
        <p:nvSpPr>
          <p:cNvPr id="13" name="Slide Number Placeholder 12"/>
          <p:cNvSpPr>
            <a:spLocks noGrp="1"/>
          </p:cNvSpPr>
          <p:nvPr>
            <p:ph type="sldNum" sz="quarter" idx="11"/>
          </p:nvPr>
        </p:nvSpPr>
        <p:spPr/>
        <p:txBody>
          <a:bodyPr/>
          <a:lstStyle/>
          <a:p>
            <a:pPr>
              <a:defRPr/>
            </a:pPr>
            <a:fld id="{515BC018-0A67-4849-BF77-0EB8E5C301E0}" type="slidenum">
              <a:rPr lang="en-US" smtClean="0"/>
              <a:pPr>
                <a:defRPr/>
              </a:pPr>
              <a:t>52</a:t>
            </a:fld>
            <a:endParaRPr lang="en-US"/>
          </a:p>
        </p:txBody>
      </p:sp>
    </p:spTree>
    <p:extLst>
      <p:ext uri="{BB962C8B-B14F-4D97-AF65-F5344CB8AC3E}">
        <p14:creationId xmlns:p14="http://schemas.microsoft.com/office/powerpoint/2010/main" val="39389942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t>
            </a:r>
            <a:r>
              <a:rPr lang="en-US" dirty="0" smtClean="0"/>
              <a:t>API</a:t>
            </a:r>
            <a:endParaRPr lang="en-US" dirty="0"/>
          </a:p>
        </p:txBody>
      </p:sp>
      <p:sp>
        <p:nvSpPr>
          <p:cNvPr id="3" name="Content Placeholder 2"/>
          <p:cNvSpPr>
            <a:spLocks noGrp="1"/>
          </p:cNvSpPr>
          <p:nvPr>
            <p:ph idx="1"/>
          </p:nvPr>
        </p:nvSpPr>
        <p:spPr/>
        <p:txBody>
          <a:bodyPr/>
          <a:lstStyle/>
          <a:p>
            <a:pPr marL="0" indent="0">
              <a:buNone/>
            </a:pPr>
            <a:r>
              <a:rPr lang="en-US" dirty="0" smtClean="0"/>
              <a:t>Review:</a:t>
            </a:r>
          </a:p>
          <a:p>
            <a:pPr marL="0" indent="0">
              <a:buNone/>
            </a:pPr>
            <a:r>
              <a:rPr lang="en-US" dirty="0">
                <a:solidFill>
                  <a:srgbClr val="3366FF"/>
                </a:solidFill>
              </a:rPr>
              <a:t>&lt;Base </a:t>
            </a:r>
            <a:r>
              <a:rPr lang="en-US" dirty="0" smtClean="0">
                <a:solidFill>
                  <a:srgbClr val="3366FF"/>
                </a:solidFill>
              </a:rPr>
              <a:t>URL&gt;</a:t>
            </a:r>
            <a:r>
              <a:rPr lang="en-US" dirty="0" smtClean="0"/>
              <a:t>/</a:t>
            </a:r>
            <a:r>
              <a:rPr lang="en-US" dirty="0" smtClean="0">
                <a:solidFill>
                  <a:srgbClr val="008000"/>
                </a:solidFill>
              </a:rPr>
              <a:t>entities</a:t>
            </a:r>
          </a:p>
          <a:p>
            <a:pPr marL="0" indent="0">
              <a:buNone/>
            </a:pPr>
            <a:r>
              <a:rPr lang="en-US" dirty="0">
                <a:solidFill>
                  <a:srgbClr val="3366FF"/>
                </a:solidFill>
              </a:rPr>
              <a:t>&lt;Base URL and code system version</a:t>
            </a:r>
            <a:r>
              <a:rPr lang="en-US" dirty="0" smtClean="0">
                <a:solidFill>
                  <a:srgbClr val="3366FF"/>
                </a:solidFill>
              </a:rPr>
              <a:t>&gt;</a:t>
            </a:r>
            <a:r>
              <a:rPr lang="en-US" dirty="0" smtClean="0"/>
              <a:t>/</a:t>
            </a:r>
            <a:r>
              <a:rPr lang="en-US" dirty="0"/>
              <a:t>	</a:t>
            </a:r>
            <a:r>
              <a:rPr lang="en-US" dirty="0">
                <a:solidFill>
                  <a:srgbClr val="FF0000"/>
                </a:solidFill>
              </a:rPr>
              <a:t>+</a:t>
            </a:r>
          </a:p>
          <a:p>
            <a:pPr marL="0" indent="0">
              <a:buNone/>
            </a:pPr>
            <a:r>
              <a:rPr lang="en-US" dirty="0" err="1" smtClean="0">
                <a:solidFill>
                  <a:srgbClr val="008000"/>
                </a:solidFill>
              </a:rPr>
              <a:t>entities?matchvalue</a:t>
            </a:r>
            <a:r>
              <a:rPr lang="en-US" dirty="0" smtClean="0">
                <a:solidFill>
                  <a:srgbClr val="008000"/>
                </a:solidFill>
              </a:rPr>
              <a:t>=</a:t>
            </a:r>
            <a:r>
              <a:rPr lang="en-US" dirty="0" smtClean="0">
                <a:solidFill>
                  <a:srgbClr val="000090"/>
                </a:solidFill>
              </a:rPr>
              <a:t>&lt;text to match&gt;</a:t>
            </a:r>
          </a:p>
          <a:p>
            <a:pPr marL="0" indent="0">
              <a:buNone/>
            </a:pPr>
            <a:r>
              <a:rPr lang="en-US" dirty="0">
                <a:solidFill>
                  <a:srgbClr val="3366FF"/>
                </a:solidFill>
              </a:rPr>
              <a:t>&lt;Base URL and code system version&gt;</a:t>
            </a:r>
            <a:r>
              <a:rPr lang="en-US" dirty="0"/>
              <a:t>/	</a:t>
            </a:r>
            <a:r>
              <a:rPr lang="en-US" dirty="0">
                <a:solidFill>
                  <a:srgbClr val="FF0000"/>
                </a:solidFill>
              </a:rPr>
              <a:t>+</a:t>
            </a:r>
          </a:p>
          <a:p>
            <a:pPr marL="0" indent="0">
              <a:buNone/>
            </a:pPr>
            <a:r>
              <a:rPr lang="en-US" dirty="0" smtClean="0">
                <a:solidFill>
                  <a:srgbClr val="008000"/>
                </a:solidFill>
              </a:rPr>
              <a:t>entity/</a:t>
            </a:r>
            <a:r>
              <a:rPr lang="en-US" dirty="0" smtClean="0">
                <a:solidFill>
                  <a:srgbClr val="000090"/>
                </a:solidFill>
              </a:rPr>
              <a:t>&lt;entity name tag contents&gt;</a:t>
            </a:r>
            <a:endParaRPr lang="en-US" dirty="0">
              <a:solidFill>
                <a:srgbClr val="000090"/>
              </a:solidFill>
            </a:endParaRPr>
          </a:p>
          <a:p>
            <a:pPr marL="0" indent="0">
              <a:buNone/>
            </a:pPr>
            <a:endParaRPr lang="en-US" dirty="0">
              <a:solidFill>
                <a:srgbClr val="008000"/>
              </a:solidFill>
            </a:endParaRPr>
          </a:p>
          <a:p>
            <a:pPr marL="0" indent="0">
              <a:buNone/>
            </a:pPr>
            <a:endParaRPr lang="en-US" dirty="0">
              <a:solidFill>
                <a:srgbClr val="008000"/>
              </a:solidFill>
            </a:endParaRPr>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53</a:t>
            </a:fld>
            <a:endParaRPr lang="en-US"/>
          </a:p>
        </p:txBody>
      </p:sp>
    </p:spTree>
    <p:extLst>
      <p:ext uri="{BB962C8B-B14F-4D97-AF65-F5344CB8AC3E}">
        <p14:creationId xmlns:p14="http://schemas.microsoft.com/office/powerpoint/2010/main" val="1269248858"/>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t>
            </a:r>
            <a:r>
              <a:rPr lang="en-US" dirty="0" smtClean="0"/>
              <a:t>API</a:t>
            </a:r>
            <a:endParaRPr lang="en-US" dirty="0"/>
          </a:p>
        </p:txBody>
      </p:sp>
      <p:sp>
        <p:nvSpPr>
          <p:cNvPr id="3" name="Content Placeholder 2"/>
          <p:cNvSpPr>
            <a:spLocks noGrp="1"/>
          </p:cNvSpPr>
          <p:nvPr>
            <p:ph idx="1"/>
          </p:nvPr>
        </p:nvSpPr>
        <p:spPr/>
        <p:txBody>
          <a:bodyPr/>
          <a:lstStyle/>
          <a:p>
            <a:pPr marL="0" indent="0">
              <a:buNone/>
            </a:pPr>
            <a:r>
              <a:rPr lang="en-US" dirty="0" smtClean="0"/>
              <a:t>Review:</a:t>
            </a:r>
          </a:p>
          <a:p>
            <a:pPr marL="0" indent="0">
              <a:buNone/>
            </a:pPr>
            <a:r>
              <a:rPr lang="en-US" dirty="0">
                <a:solidFill>
                  <a:srgbClr val="3366FF"/>
                </a:solidFill>
              </a:rPr>
              <a:t>&lt;Base </a:t>
            </a:r>
            <a:r>
              <a:rPr lang="en-US" dirty="0" smtClean="0">
                <a:solidFill>
                  <a:srgbClr val="3366FF"/>
                </a:solidFill>
              </a:rPr>
              <a:t>URL&gt;</a:t>
            </a:r>
            <a:r>
              <a:rPr lang="en-US" dirty="0" smtClean="0"/>
              <a:t>/</a:t>
            </a:r>
            <a:r>
              <a:rPr lang="en-US" dirty="0" smtClean="0">
                <a:solidFill>
                  <a:srgbClr val="008000"/>
                </a:solidFill>
              </a:rPr>
              <a:t>entities</a:t>
            </a:r>
          </a:p>
          <a:p>
            <a:pPr marL="0" indent="0">
              <a:buNone/>
            </a:pPr>
            <a:r>
              <a:rPr lang="en-US" dirty="0">
                <a:solidFill>
                  <a:srgbClr val="3366FF"/>
                </a:solidFill>
              </a:rPr>
              <a:t>&lt;Base URL and code system version</a:t>
            </a:r>
            <a:r>
              <a:rPr lang="en-US" dirty="0" smtClean="0">
                <a:solidFill>
                  <a:srgbClr val="3366FF"/>
                </a:solidFill>
              </a:rPr>
              <a:t>&gt;</a:t>
            </a:r>
            <a:r>
              <a:rPr lang="en-US" dirty="0" smtClean="0"/>
              <a:t>/</a:t>
            </a:r>
            <a:r>
              <a:rPr lang="en-US" dirty="0"/>
              <a:t>	</a:t>
            </a:r>
            <a:r>
              <a:rPr lang="en-US" dirty="0">
                <a:solidFill>
                  <a:srgbClr val="FF0000"/>
                </a:solidFill>
              </a:rPr>
              <a:t>+</a:t>
            </a:r>
          </a:p>
          <a:p>
            <a:pPr marL="0" indent="0">
              <a:buNone/>
            </a:pPr>
            <a:r>
              <a:rPr lang="en-US" dirty="0" err="1" smtClean="0">
                <a:solidFill>
                  <a:srgbClr val="008000"/>
                </a:solidFill>
              </a:rPr>
              <a:t>entities?matchvalue</a:t>
            </a:r>
            <a:r>
              <a:rPr lang="en-US" dirty="0" smtClean="0">
                <a:solidFill>
                  <a:srgbClr val="008000"/>
                </a:solidFill>
              </a:rPr>
              <a:t>=</a:t>
            </a:r>
            <a:r>
              <a:rPr lang="en-US" dirty="0" smtClean="0">
                <a:solidFill>
                  <a:srgbClr val="000090"/>
                </a:solidFill>
              </a:rPr>
              <a:t>&lt;text to match</a:t>
            </a:r>
            <a:r>
              <a:rPr lang="en-US" dirty="0" smtClean="0">
                <a:solidFill>
                  <a:srgbClr val="000090"/>
                </a:solidFill>
              </a:rPr>
              <a:t>&gt;&amp;	</a:t>
            </a:r>
            <a:r>
              <a:rPr lang="en-US" dirty="0">
                <a:solidFill>
                  <a:srgbClr val="FF0000"/>
                </a:solidFill>
              </a:rPr>
              <a:t>+</a:t>
            </a:r>
          </a:p>
          <a:p>
            <a:pPr marL="0" indent="0">
              <a:buNone/>
            </a:pPr>
            <a:r>
              <a:rPr lang="en-US" dirty="0" err="1" smtClean="0">
                <a:solidFill>
                  <a:srgbClr val="008000"/>
                </a:solidFill>
              </a:rPr>
              <a:t>matchalgorithm</a:t>
            </a:r>
            <a:r>
              <a:rPr lang="en-US" dirty="0" smtClean="0">
                <a:solidFill>
                  <a:srgbClr val="008000"/>
                </a:solidFill>
              </a:rPr>
              <a:t>=</a:t>
            </a:r>
            <a:r>
              <a:rPr lang="en-US" dirty="0" smtClean="0">
                <a:solidFill>
                  <a:srgbClr val="000090"/>
                </a:solidFill>
              </a:rPr>
              <a:t>&lt;match algorithm name&gt;</a:t>
            </a:r>
            <a:endParaRPr lang="en-US" dirty="0">
              <a:solidFill>
                <a:srgbClr val="000090"/>
              </a:solidFill>
            </a:endParaRPr>
          </a:p>
          <a:p>
            <a:pPr marL="0" indent="0">
              <a:buNone/>
            </a:pPr>
            <a:endParaRPr lang="en-US" dirty="0">
              <a:solidFill>
                <a:srgbClr val="008000"/>
              </a:solidFill>
            </a:endParaRPr>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54</a:t>
            </a:fld>
            <a:endParaRPr lang="en-US"/>
          </a:p>
        </p:txBody>
      </p:sp>
    </p:spTree>
    <p:extLst>
      <p:ext uri="{BB962C8B-B14F-4D97-AF65-F5344CB8AC3E}">
        <p14:creationId xmlns:p14="http://schemas.microsoft.com/office/powerpoint/2010/main" val="3323878282"/>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t>
            </a:r>
            <a:r>
              <a:rPr lang="en-US" dirty="0" smtClean="0"/>
              <a:t>API</a:t>
            </a:r>
            <a:endParaRPr lang="en-US" dirty="0"/>
          </a:p>
        </p:txBody>
      </p:sp>
      <p:sp>
        <p:nvSpPr>
          <p:cNvPr id="3" name="Content Placeholder 2"/>
          <p:cNvSpPr>
            <a:spLocks noGrp="1"/>
          </p:cNvSpPr>
          <p:nvPr>
            <p:ph idx="1"/>
          </p:nvPr>
        </p:nvSpPr>
        <p:spPr/>
        <p:txBody>
          <a:bodyPr/>
          <a:lstStyle/>
          <a:p>
            <a:pPr marL="0" indent="0">
              <a:buNone/>
            </a:pPr>
            <a:r>
              <a:rPr lang="en-US" dirty="0" smtClean="0"/>
              <a:t>This lays the foundation for a likely use case.  Starting from the code systems: </a:t>
            </a:r>
          </a:p>
          <a:p>
            <a:r>
              <a:rPr lang="en-US" dirty="0" smtClean="0"/>
              <a:t>Display available code systems to user</a:t>
            </a:r>
          </a:p>
          <a:p>
            <a:pPr lvl="1"/>
            <a:r>
              <a:rPr lang="en-US" dirty="0" smtClean="0"/>
              <a:t>User chooses code system(s)</a:t>
            </a:r>
          </a:p>
          <a:p>
            <a:r>
              <a:rPr lang="en-US" dirty="0" smtClean="0"/>
              <a:t>Display versions to user</a:t>
            </a:r>
          </a:p>
          <a:p>
            <a:pPr lvl="1"/>
            <a:r>
              <a:rPr lang="en-US" dirty="0" smtClean="0"/>
              <a:t>User chooses code system version</a:t>
            </a:r>
          </a:p>
          <a:p>
            <a:r>
              <a:rPr lang="en-US" dirty="0" smtClean="0"/>
              <a:t>Display text match for concept search</a:t>
            </a:r>
          </a:p>
          <a:p>
            <a:pPr lvl="1"/>
            <a:r>
              <a:rPr lang="en-US" dirty="0" smtClean="0"/>
              <a:t>User initiates text search and makes choice from matches (Final result is a readable entity display)</a:t>
            </a: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55</a:t>
            </a:fld>
            <a:endParaRPr lang="en-US"/>
          </a:p>
        </p:txBody>
      </p:sp>
    </p:spTree>
    <p:extLst>
      <p:ext uri="{BB962C8B-B14F-4D97-AF65-F5344CB8AC3E}">
        <p14:creationId xmlns:p14="http://schemas.microsoft.com/office/powerpoint/2010/main" val="3708123093"/>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t>
            </a:r>
            <a:r>
              <a:rPr lang="en-US" dirty="0" smtClean="0"/>
              <a:t>API</a:t>
            </a:r>
            <a:endParaRPr lang="en-US" dirty="0"/>
          </a:p>
        </p:txBody>
      </p:sp>
      <p:sp>
        <p:nvSpPr>
          <p:cNvPr id="3" name="Content Placeholder 2"/>
          <p:cNvSpPr>
            <a:spLocks noGrp="1"/>
          </p:cNvSpPr>
          <p:nvPr>
            <p:ph idx="1"/>
          </p:nvPr>
        </p:nvSpPr>
        <p:spPr/>
        <p:txBody>
          <a:bodyPr/>
          <a:lstStyle/>
          <a:p>
            <a:pPr marL="0" indent="0">
              <a:buNone/>
            </a:pPr>
            <a:r>
              <a:rPr lang="en-US" dirty="0" smtClean="0"/>
              <a:t>Alternatively:</a:t>
            </a:r>
          </a:p>
          <a:p>
            <a:r>
              <a:rPr lang="en-US" dirty="0" smtClean="0"/>
              <a:t>Display text match field to user</a:t>
            </a:r>
          </a:p>
          <a:p>
            <a:pPr lvl="1"/>
            <a:r>
              <a:rPr lang="en-US" dirty="0" smtClean="0"/>
              <a:t>User enters text match</a:t>
            </a:r>
          </a:p>
          <a:p>
            <a:r>
              <a:rPr lang="en-US" dirty="0" smtClean="0"/>
              <a:t>Display list of entity matches</a:t>
            </a:r>
          </a:p>
          <a:p>
            <a:pPr lvl="1"/>
            <a:r>
              <a:rPr lang="en-US" dirty="0" smtClean="0"/>
              <a:t>User chooses match</a:t>
            </a:r>
          </a:p>
          <a:p>
            <a:r>
              <a:rPr lang="en-US" dirty="0" smtClean="0"/>
              <a:t>Display selected user friendly entity attributes and properties to user</a:t>
            </a: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56</a:t>
            </a:fld>
            <a:endParaRPr lang="en-US"/>
          </a:p>
        </p:txBody>
      </p:sp>
    </p:spTree>
    <p:extLst>
      <p:ext uri="{BB962C8B-B14F-4D97-AF65-F5344CB8AC3E}">
        <p14:creationId xmlns:p14="http://schemas.microsoft.com/office/powerpoint/2010/main" val="866369473"/>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r>
              <a:rPr lang="en-US" dirty="0" smtClean="0"/>
              <a:t/>
            </a:r>
            <a:br>
              <a:rPr lang="en-US" dirty="0" smtClean="0"/>
            </a:br>
            <a:r>
              <a:rPr lang="en-US" sz="2800" dirty="0" smtClean="0">
                <a:solidFill>
                  <a:srgbClr val="FF0000"/>
                </a:solidFill>
              </a:rPr>
              <a:t>Value Sets</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sz="2800" dirty="0" smtClean="0"/>
              <a:t>Using </a:t>
            </a:r>
            <a:r>
              <a:rPr lang="en-US" sz="2800" dirty="0" err="1" smtClean="0"/>
              <a:t>valueset</a:t>
            </a:r>
            <a:r>
              <a:rPr lang="en-US" sz="2800" dirty="0" smtClean="0"/>
              <a:t> and </a:t>
            </a:r>
            <a:r>
              <a:rPr lang="en-US" sz="2800" dirty="0" err="1" smtClean="0"/>
              <a:t>valuesets</a:t>
            </a:r>
            <a:r>
              <a:rPr lang="en-US" sz="2800" dirty="0" smtClean="0"/>
              <a:t> and </a:t>
            </a:r>
            <a:r>
              <a:rPr lang="en-US" sz="2800" dirty="0" err="1" smtClean="0"/>
              <a:t>resolvedvalueset</a:t>
            </a:r>
            <a:r>
              <a:rPr lang="en-US" sz="2800" dirty="0" smtClean="0"/>
              <a:t> API’s:</a:t>
            </a:r>
          </a:p>
          <a:p>
            <a:r>
              <a:rPr lang="en-US" sz="2800" dirty="0" smtClean="0"/>
              <a:t>What value sets are on the service:</a:t>
            </a:r>
          </a:p>
          <a:p>
            <a:r>
              <a:rPr lang="en-US" sz="2800" dirty="0">
                <a:hlinkClick r:id="rId2"/>
              </a:rPr>
              <a:t>http://informatics.mayo.edu/cts2/rest/</a:t>
            </a:r>
            <a:r>
              <a:rPr lang="en-US" sz="2800" dirty="0" smtClean="0">
                <a:hlinkClick r:id="rId2"/>
              </a:rPr>
              <a:t>valuesets</a:t>
            </a:r>
            <a:endParaRPr lang="en-US" sz="2800" dirty="0" smtClean="0"/>
          </a:p>
          <a:p>
            <a:endParaRPr lang="en-US" sz="2800" dirty="0"/>
          </a:p>
          <a:p>
            <a:pPr marL="0" indent="0">
              <a:buNone/>
            </a:pPr>
            <a:endParaRPr lang="en-US" sz="2800" dirty="0" smtClean="0"/>
          </a:p>
          <a:p>
            <a:pPr marL="0" indent="0">
              <a:buNone/>
            </a:pPr>
            <a:endParaRPr lang="en-US" sz="2800" dirty="0"/>
          </a:p>
          <a:p>
            <a:r>
              <a:rPr lang="en-US" sz="2800" dirty="0">
                <a:solidFill>
                  <a:srgbClr val="3366FF"/>
                </a:solidFill>
              </a:rPr>
              <a:t>&lt;Base URL&gt;</a:t>
            </a:r>
            <a:r>
              <a:rPr lang="en-US" sz="2800" dirty="0" smtClean="0"/>
              <a:t>/</a:t>
            </a:r>
            <a:r>
              <a:rPr lang="en-US" sz="2800" dirty="0" err="1" smtClean="0">
                <a:solidFill>
                  <a:srgbClr val="008000"/>
                </a:solidFill>
              </a:rPr>
              <a:t>valuesets</a:t>
            </a:r>
            <a:endParaRPr lang="en-US" sz="2800" dirty="0" smtClean="0">
              <a:solidFill>
                <a:srgbClr val="008000"/>
              </a:solidFill>
            </a:endParaRPr>
          </a:p>
          <a:p>
            <a:r>
              <a:rPr lang="en-US" sz="2800" dirty="0">
                <a:solidFill>
                  <a:srgbClr val="3366FF"/>
                </a:solidFill>
              </a:rPr>
              <a:t>&lt;Base URL&gt;</a:t>
            </a:r>
            <a:r>
              <a:rPr lang="en-US" sz="2800" dirty="0" smtClean="0"/>
              <a:t>/</a:t>
            </a:r>
            <a:r>
              <a:rPr lang="en-US" sz="2800" dirty="0" err="1" smtClean="0">
                <a:solidFill>
                  <a:srgbClr val="008000"/>
                </a:solidFill>
              </a:rPr>
              <a:t>valueset</a:t>
            </a:r>
            <a:r>
              <a:rPr lang="en-US" sz="2800" dirty="0" smtClean="0"/>
              <a:t>/&lt;</a:t>
            </a:r>
            <a:r>
              <a:rPr lang="en-US" sz="2800" dirty="0" err="1" smtClean="0"/>
              <a:t>resourceName</a:t>
            </a:r>
            <a:r>
              <a:rPr lang="en-US" sz="2800" dirty="0" smtClean="0"/>
              <a:t>&gt;</a:t>
            </a:r>
          </a:p>
          <a:p>
            <a:endParaRPr lang="en-US" dirty="0" smtClean="0"/>
          </a:p>
        </p:txBody>
      </p:sp>
      <p:pic>
        <p:nvPicPr>
          <p:cNvPr id="5" name="Picture 4" descr="Screen Shot 2012-11-29 at 4.31.4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3886200"/>
            <a:ext cx="8321472" cy="1436141"/>
          </a:xfrm>
          <a:prstGeom prst="rect">
            <a:avLst/>
          </a:prstGeom>
        </p:spPr>
      </p:pic>
      <p:sp>
        <p:nvSpPr>
          <p:cNvPr id="6" name="Rectangle 5"/>
          <p:cNvSpPr/>
          <p:nvPr/>
        </p:nvSpPr>
        <p:spPr>
          <a:xfrm>
            <a:off x="1676400" y="3886200"/>
            <a:ext cx="3962400" cy="304800"/>
          </a:xfrm>
          <a:prstGeom prst="rect">
            <a:avLst/>
          </a:prstGeom>
          <a:noFill/>
          <a:ln w="15875">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57</a:t>
            </a:fld>
            <a:endParaRPr lang="en-US"/>
          </a:p>
        </p:txBody>
      </p:sp>
    </p:spTree>
    <p:extLst>
      <p:ext uri="{BB962C8B-B14F-4D97-AF65-F5344CB8AC3E}">
        <p14:creationId xmlns:p14="http://schemas.microsoft.com/office/powerpoint/2010/main" val="41283087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r>
              <a:rPr lang="en-US" dirty="0" smtClean="0"/>
              <a:t/>
            </a:r>
            <a:br>
              <a:rPr lang="en-US" dirty="0" smtClean="0"/>
            </a:br>
            <a:r>
              <a:rPr lang="en-US" sz="2800" dirty="0" smtClean="0">
                <a:solidFill>
                  <a:srgbClr val="FF0000"/>
                </a:solidFill>
              </a:rPr>
              <a:t>Value </a:t>
            </a:r>
            <a:r>
              <a:rPr lang="en-US" sz="2800" dirty="0">
                <a:solidFill>
                  <a:srgbClr val="FF0000"/>
                </a:solidFill>
              </a:rPr>
              <a:t>S</a:t>
            </a:r>
            <a:r>
              <a:rPr lang="en-US" sz="2800" dirty="0" smtClean="0">
                <a:solidFill>
                  <a:srgbClr val="FF0000"/>
                </a:solidFill>
              </a:rPr>
              <a:t>ets</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Resolving </a:t>
            </a:r>
            <a:r>
              <a:rPr lang="en-US" dirty="0"/>
              <a:t>a value </a:t>
            </a:r>
            <a:r>
              <a:rPr lang="en-US" dirty="0" smtClean="0"/>
              <a:t>set (adding the resolution parameter):</a:t>
            </a:r>
            <a:endParaRPr lang="en-US" dirty="0"/>
          </a:p>
          <a:p>
            <a:pPr marL="0" indent="0">
              <a:buNone/>
            </a:pPr>
            <a:r>
              <a:rPr lang="en-US" dirty="0">
                <a:hlinkClick r:id="rId2"/>
              </a:rPr>
              <a:t>http://informatics.mayo.edu/cts2/rest/valueset/provenance/</a:t>
            </a:r>
            <a:r>
              <a:rPr lang="en-US" dirty="0" smtClean="0">
                <a:hlinkClick r:id="rId2"/>
              </a:rPr>
              <a:t>resolution</a:t>
            </a:r>
            <a:endParaRPr lang="en-US" dirty="0" smtClean="0"/>
          </a:p>
          <a:p>
            <a:pPr marL="0" indent="0">
              <a:buNone/>
            </a:pPr>
            <a:endParaRPr lang="en-US" dirty="0"/>
          </a:p>
          <a:p>
            <a:pPr marL="0" indent="0">
              <a:buNone/>
            </a:pPr>
            <a:r>
              <a:rPr lang="en-US" dirty="0">
                <a:solidFill>
                  <a:srgbClr val="3366FF"/>
                </a:solidFill>
              </a:rPr>
              <a:t>&lt;Base URL&gt;</a:t>
            </a:r>
            <a:r>
              <a:rPr lang="en-US" dirty="0" smtClean="0"/>
              <a:t>/</a:t>
            </a:r>
            <a:r>
              <a:rPr lang="en-US" dirty="0" err="1" smtClean="0">
                <a:solidFill>
                  <a:srgbClr val="008000"/>
                </a:solidFill>
              </a:rPr>
              <a:t>valueset</a:t>
            </a:r>
            <a:r>
              <a:rPr lang="en-US" dirty="0" smtClean="0"/>
              <a:t>/</a:t>
            </a:r>
            <a:r>
              <a:rPr lang="en-US" dirty="0" smtClean="0">
                <a:solidFill>
                  <a:srgbClr val="000090"/>
                </a:solidFill>
              </a:rPr>
              <a:t>&lt;</a:t>
            </a:r>
            <a:r>
              <a:rPr lang="en-US" dirty="0" err="1" smtClean="0">
                <a:solidFill>
                  <a:srgbClr val="000090"/>
                </a:solidFill>
              </a:rPr>
              <a:t>resourceName</a:t>
            </a:r>
            <a:r>
              <a:rPr lang="en-US" dirty="0" smtClean="0">
                <a:solidFill>
                  <a:srgbClr val="000090"/>
                </a:solidFill>
              </a:rPr>
              <a:t>&gt;</a:t>
            </a:r>
            <a:r>
              <a:rPr lang="en-US" dirty="0" smtClean="0"/>
              <a:t>/</a:t>
            </a:r>
            <a:r>
              <a:rPr lang="en-US" dirty="0" smtClean="0">
                <a:solidFill>
                  <a:srgbClr val="008000"/>
                </a:solidFill>
              </a:rPr>
              <a:t>resolution</a:t>
            </a:r>
            <a:endParaRPr lang="en-US" dirty="0">
              <a:solidFill>
                <a:srgbClr val="008000"/>
              </a:solidFill>
            </a:endParaRPr>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58</a:t>
            </a:fld>
            <a:endParaRPr lang="en-US"/>
          </a:p>
        </p:txBody>
      </p:sp>
    </p:spTree>
    <p:extLst>
      <p:ext uri="{BB962C8B-B14F-4D97-AF65-F5344CB8AC3E}">
        <p14:creationId xmlns:p14="http://schemas.microsoft.com/office/powerpoint/2010/main" val="387709335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2-12-21 at 4.04.5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676400"/>
            <a:ext cx="8305800" cy="4779165"/>
          </a:xfrm>
          <a:prstGeom prst="rect">
            <a:avLst/>
          </a:prstGeom>
        </p:spPr>
      </p:pic>
      <p:sp>
        <p:nvSpPr>
          <p:cNvPr id="3" name="Title 1"/>
          <p:cNvSpPr txBox="1">
            <a:spLocks/>
          </p:cNvSpPr>
          <p:nvPr/>
        </p:nvSpPr>
        <p:spPr>
          <a:xfrm>
            <a:off x="533400" y="473075"/>
            <a:ext cx="8153400" cy="822325"/>
          </a:xfrm>
          <a:prstGeom prst="rect">
            <a:avLst/>
          </a:prstGeom>
        </p:spPr>
        <p:txBody>
          <a:bodyPr/>
          <a:lst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a:lstStyle>
          <a:p>
            <a:r>
              <a:rPr lang="en-US" smtClean="0"/>
              <a:t>CTS2 REST Client API</a:t>
            </a:r>
            <a:br>
              <a:rPr lang="en-US" smtClean="0"/>
            </a:br>
            <a:r>
              <a:rPr lang="en-US" sz="2800" smtClean="0">
                <a:solidFill>
                  <a:srgbClr val="FF0000"/>
                </a:solidFill>
              </a:rPr>
              <a:t>Value Sets</a:t>
            </a:r>
            <a:endParaRPr lang="en-US" sz="2800" dirty="0">
              <a:solidFill>
                <a:srgbClr val="FF0000"/>
              </a:solidFill>
            </a:endParaRPr>
          </a:p>
        </p:txBody>
      </p:sp>
      <p:grpSp>
        <p:nvGrpSpPr>
          <p:cNvPr id="8" name="Group 7"/>
          <p:cNvGrpSpPr/>
          <p:nvPr/>
        </p:nvGrpSpPr>
        <p:grpSpPr>
          <a:xfrm>
            <a:off x="1295400" y="2514600"/>
            <a:ext cx="6629400" cy="1752600"/>
            <a:chOff x="1295400" y="2514600"/>
            <a:chExt cx="6629400" cy="1752600"/>
          </a:xfrm>
          <a:effectLst>
            <a:outerShdw blurRad="50800" dist="38100" dir="2700000" algn="tl" rotWithShape="0">
              <a:srgbClr val="000000">
                <a:alpha val="43000"/>
              </a:srgbClr>
            </a:outerShdw>
          </a:effectLst>
        </p:grpSpPr>
        <p:sp>
          <p:nvSpPr>
            <p:cNvPr id="7" name="Rectangular Callout 6"/>
            <p:cNvSpPr/>
            <p:nvPr/>
          </p:nvSpPr>
          <p:spPr bwMode="auto">
            <a:xfrm>
              <a:off x="1295400" y="2514600"/>
              <a:ext cx="6629400" cy="1752600"/>
            </a:xfrm>
            <a:prstGeom prst="wedgeRectCallout">
              <a:avLst>
                <a:gd name="adj1" fmla="val -41125"/>
                <a:gd name="adj2" fmla="val 132584"/>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6" name="Picture 5"/>
            <p:cNvPicPr>
              <a:picLocks noChangeAspect="1"/>
            </p:cNvPicPr>
            <p:nvPr/>
          </p:nvPicPr>
          <p:blipFill>
            <a:blip r:embed="rId3"/>
            <a:stretch>
              <a:fillRect/>
            </a:stretch>
          </p:blipFill>
          <p:spPr>
            <a:xfrm>
              <a:off x="1384300" y="2692400"/>
              <a:ext cx="6375400" cy="1473200"/>
            </a:xfrm>
            <a:prstGeom prst="rect">
              <a:avLst/>
            </a:prstGeom>
          </p:spPr>
        </p:pic>
      </p:grpSp>
      <p:sp>
        <p:nvSpPr>
          <p:cNvPr id="4" name="Slide Number Placeholder 3"/>
          <p:cNvSpPr>
            <a:spLocks noGrp="1"/>
          </p:cNvSpPr>
          <p:nvPr>
            <p:ph type="sldNum" sz="quarter" idx="11"/>
          </p:nvPr>
        </p:nvSpPr>
        <p:spPr/>
        <p:txBody>
          <a:bodyPr/>
          <a:lstStyle/>
          <a:p>
            <a:pPr>
              <a:defRPr/>
            </a:pPr>
            <a:fld id="{515BC018-0A67-4849-BF77-0EB8E5C301E0}" type="slidenum">
              <a:rPr lang="en-US" smtClean="0"/>
              <a:pPr>
                <a:defRPr/>
              </a:pPr>
              <a:t>59</a:t>
            </a:fld>
            <a:endParaRPr lang="en-US"/>
          </a:p>
        </p:txBody>
      </p:sp>
    </p:spTree>
    <p:extLst>
      <p:ext uri="{BB962C8B-B14F-4D97-AF65-F5344CB8AC3E}">
        <p14:creationId xmlns:p14="http://schemas.microsoft.com/office/powerpoint/2010/main" val="112812888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Terminology Services</a:t>
            </a:r>
            <a:endParaRPr lang="en-US" dirty="0"/>
          </a:p>
        </p:txBody>
      </p:sp>
      <p:sp>
        <p:nvSpPr>
          <p:cNvPr id="3" name="Content Placeholder 2"/>
          <p:cNvSpPr>
            <a:spLocks noGrp="1"/>
          </p:cNvSpPr>
          <p:nvPr>
            <p:ph idx="1"/>
          </p:nvPr>
        </p:nvSpPr>
        <p:spPr/>
        <p:txBody>
          <a:bodyPr/>
          <a:lstStyle/>
          <a:p>
            <a:pPr marL="0" indent="0">
              <a:buNone/>
            </a:pPr>
            <a:r>
              <a:rPr lang="en-US" dirty="0" smtClean="0"/>
              <a:t>Terminologies:</a:t>
            </a:r>
          </a:p>
          <a:p>
            <a:r>
              <a:rPr lang="en-US" dirty="0" smtClean="0"/>
              <a:t>A list of unique terms and a set of properties helps define our common context for a term.</a:t>
            </a:r>
          </a:p>
          <a:p>
            <a:pPr lvl="1"/>
            <a:r>
              <a:rPr lang="en-US" dirty="0" smtClean="0"/>
              <a:t>Like a dictionary</a:t>
            </a:r>
          </a:p>
          <a:p>
            <a:r>
              <a:rPr lang="en-US" dirty="0" smtClean="0"/>
              <a:t>The way we know how to use terms is more complex:</a:t>
            </a:r>
          </a:p>
          <a:p>
            <a:pPr lvl="1"/>
            <a:r>
              <a:rPr lang="en-US" dirty="0" smtClean="0"/>
              <a:t>Classifications</a:t>
            </a:r>
          </a:p>
          <a:p>
            <a:pPr lvl="1"/>
            <a:r>
              <a:rPr lang="en-US" dirty="0" smtClean="0"/>
              <a:t>Synonyms</a:t>
            </a:r>
          </a:p>
          <a:p>
            <a:pPr lvl="1"/>
            <a:r>
              <a:rPr lang="en-US" dirty="0" smtClean="0"/>
              <a:t>Unstated relationships</a:t>
            </a:r>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6</a:t>
            </a:fld>
            <a:endParaRPr lang="en-US"/>
          </a:p>
        </p:txBody>
      </p:sp>
    </p:spTree>
    <p:extLst>
      <p:ext uri="{BB962C8B-B14F-4D97-AF65-F5344CB8AC3E}">
        <p14:creationId xmlns:p14="http://schemas.microsoft.com/office/powerpoint/2010/main" val="831850623"/>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49275"/>
            <a:ext cx="8153400" cy="822325"/>
          </a:xfrm>
        </p:spPr>
        <p:txBody>
          <a:bodyPr/>
          <a:lstStyle/>
          <a:p>
            <a:r>
              <a:rPr lang="en-US" dirty="0"/>
              <a:t>CTS2 REST Client API</a:t>
            </a:r>
            <a:r>
              <a:rPr lang="en-US" dirty="0" smtClean="0"/>
              <a:t/>
            </a:r>
            <a:br>
              <a:rPr lang="en-US" dirty="0" smtClean="0"/>
            </a:br>
            <a:r>
              <a:rPr lang="en-US" sz="2800" dirty="0" smtClean="0">
                <a:solidFill>
                  <a:srgbClr val="FF0000"/>
                </a:solidFill>
              </a:rPr>
              <a:t>Value Sets</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Getting the resolved value set objects:</a:t>
            </a:r>
            <a:endParaRPr lang="en-US" dirty="0"/>
          </a:p>
          <a:p>
            <a:pPr marL="0" indent="0">
              <a:buNone/>
            </a:pPr>
            <a:r>
              <a:rPr lang="en-US" dirty="0">
                <a:hlinkClick r:id="rId3"/>
              </a:rPr>
              <a:t>http://informatics.mayo.edu/cts2/rest/</a:t>
            </a:r>
            <a:r>
              <a:rPr lang="en-US" dirty="0" smtClean="0">
                <a:hlinkClick r:id="rId3"/>
              </a:rPr>
              <a:t>resolvedvaluesets</a:t>
            </a:r>
            <a:endParaRPr lang="en-US" dirty="0" smtClean="0"/>
          </a:p>
          <a:p>
            <a:pPr marL="0" indent="0">
              <a:buNone/>
            </a:pPr>
            <a:r>
              <a:rPr lang="en-US" dirty="0" smtClean="0"/>
              <a:t>Resolution using the href value from these results gives direct access to the resolved value set. </a:t>
            </a:r>
          </a:p>
          <a:p>
            <a:pPr marL="0" indent="0">
              <a:buNone/>
            </a:pPr>
            <a:r>
              <a:rPr lang="en-US" dirty="0">
                <a:solidFill>
                  <a:srgbClr val="3366FF"/>
                </a:solidFill>
              </a:rPr>
              <a:t>&lt;Base URL&gt;</a:t>
            </a:r>
            <a:r>
              <a:rPr lang="en-US" dirty="0" smtClean="0"/>
              <a:t>/</a:t>
            </a:r>
            <a:r>
              <a:rPr lang="en-US" dirty="0" err="1" smtClean="0">
                <a:solidFill>
                  <a:srgbClr val="008000"/>
                </a:solidFill>
              </a:rPr>
              <a:t>resolvedvaluesets</a:t>
            </a:r>
            <a:endParaRPr lang="en-US" dirty="0">
              <a:solidFill>
                <a:srgbClr val="008000"/>
              </a:solidFill>
            </a:endParaRPr>
          </a:p>
          <a:p>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60</a:t>
            </a:fld>
            <a:endParaRPr lang="en-US"/>
          </a:p>
        </p:txBody>
      </p:sp>
    </p:spTree>
    <p:extLst>
      <p:ext uri="{BB962C8B-B14F-4D97-AF65-F5344CB8AC3E}">
        <p14:creationId xmlns:p14="http://schemas.microsoft.com/office/powerpoint/2010/main" val="1416907859"/>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49275"/>
            <a:ext cx="8153400" cy="822325"/>
          </a:xfrm>
        </p:spPr>
        <p:txBody>
          <a:bodyPr/>
          <a:lstStyle/>
          <a:p>
            <a:r>
              <a:rPr lang="en-US" dirty="0"/>
              <a:t>CTS2 REST Client API</a:t>
            </a:r>
            <a:r>
              <a:rPr lang="en-US" dirty="0" smtClean="0"/>
              <a:t/>
            </a:r>
            <a:br>
              <a:rPr lang="en-US" dirty="0" smtClean="0"/>
            </a:br>
            <a:r>
              <a:rPr lang="en-US" sz="2800" dirty="0" smtClean="0">
                <a:solidFill>
                  <a:srgbClr val="FF0000"/>
                </a:solidFill>
              </a:rPr>
              <a:t>Value Sets</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Review:</a:t>
            </a:r>
          </a:p>
          <a:p>
            <a:pPr marL="0" indent="0">
              <a:buNone/>
            </a:pPr>
            <a:r>
              <a:rPr lang="en-US" dirty="0">
                <a:solidFill>
                  <a:srgbClr val="3366FF"/>
                </a:solidFill>
              </a:rPr>
              <a:t>&lt;Base URL&gt;</a:t>
            </a:r>
            <a:r>
              <a:rPr lang="en-US" dirty="0" smtClean="0"/>
              <a:t>/</a:t>
            </a:r>
            <a:r>
              <a:rPr lang="en-US" dirty="0" err="1" smtClean="0">
                <a:solidFill>
                  <a:srgbClr val="008000"/>
                </a:solidFill>
              </a:rPr>
              <a:t>valuesets</a:t>
            </a:r>
            <a:endParaRPr lang="en-US" dirty="0" smtClean="0">
              <a:solidFill>
                <a:srgbClr val="008000"/>
              </a:solidFill>
            </a:endParaRPr>
          </a:p>
          <a:p>
            <a:pPr marL="0" indent="0">
              <a:buNone/>
            </a:pPr>
            <a:r>
              <a:rPr lang="en-US" dirty="0">
                <a:solidFill>
                  <a:srgbClr val="3366FF"/>
                </a:solidFill>
              </a:rPr>
              <a:t>&lt;Base URL&gt;</a:t>
            </a:r>
            <a:r>
              <a:rPr lang="en-US" dirty="0" smtClean="0"/>
              <a:t>/</a:t>
            </a:r>
            <a:r>
              <a:rPr lang="en-US" dirty="0" err="1" smtClean="0">
                <a:solidFill>
                  <a:srgbClr val="008000"/>
                </a:solidFill>
              </a:rPr>
              <a:t>valueset</a:t>
            </a:r>
            <a:r>
              <a:rPr lang="en-US" dirty="0" smtClean="0"/>
              <a:t>/</a:t>
            </a:r>
            <a:r>
              <a:rPr lang="en-US" dirty="0" smtClean="0">
                <a:solidFill>
                  <a:srgbClr val="000090"/>
                </a:solidFill>
              </a:rPr>
              <a:t>&lt;</a:t>
            </a:r>
            <a:r>
              <a:rPr lang="en-US" dirty="0" err="1" smtClean="0">
                <a:solidFill>
                  <a:srgbClr val="000090"/>
                </a:solidFill>
              </a:rPr>
              <a:t>resourceName</a:t>
            </a:r>
            <a:r>
              <a:rPr lang="en-US" dirty="0" smtClean="0">
                <a:solidFill>
                  <a:srgbClr val="000090"/>
                </a:solidFill>
              </a:rPr>
              <a:t>&gt;</a:t>
            </a:r>
          </a:p>
          <a:p>
            <a:pPr marL="0" indent="0">
              <a:buNone/>
            </a:pPr>
            <a:r>
              <a:rPr lang="en-US" dirty="0">
                <a:solidFill>
                  <a:srgbClr val="3366FF"/>
                </a:solidFill>
              </a:rPr>
              <a:t>&lt;Base URL&gt;</a:t>
            </a:r>
            <a:r>
              <a:rPr lang="en-US" dirty="0" smtClean="0"/>
              <a:t>/</a:t>
            </a:r>
            <a:r>
              <a:rPr lang="en-US" dirty="0" err="1" smtClean="0">
                <a:solidFill>
                  <a:srgbClr val="008000"/>
                </a:solidFill>
              </a:rPr>
              <a:t>resolvedvaluesets</a:t>
            </a:r>
            <a:endParaRPr lang="en-US" dirty="0">
              <a:solidFill>
                <a:srgbClr val="008000"/>
              </a:solidFill>
            </a:endParaRPr>
          </a:p>
          <a:p>
            <a:pPr marL="0" indent="0">
              <a:buNone/>
            </a:pPr>
            <a:endParaRPr lang="en-US" dirty="0"/>
          </a:p>
          <a:p>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61</a:t>
            </a:fld>
            <a:endParaRPr lang="en-US"/>
          </a:p>
        </p:txBody>
      </p:sp>
    </p:spTree>
    <p:extLst>
      <p:ext uri="{BB962C8B-B14F-4D97-AF65-F5344CB8AC3E}">
        <p14:creationId xmlns:p14="http://schemas.microsoft.com/office/powerpoint/2010/main" val="3542420593"/>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br>
              <a:rPr lang="en-US" dirty="0"/>
            </a:br>
            <a:r>
              <a:rPr lang="en-US" sz="2800" dirty="0" smtClean="0">
                <a:solidFill>
                  <a:srgbClr val="FF0000"/>
                </a:solidFill>
              </a:rPr>
              <a:t>Associations</a:t>
            </a:r>
            <a:endParaRPr lang="en-US" dirty="0"/>
          </a:p>
        </p:txBody>
      </p:sp>
      <p:sp>
        <p:nvSpPr>
          <p:cNvPr id="3" name="Content Placeholder 2"/>
          <p:cNvSpPr>
            <a:spLocks noGrp="1"/>
          </p:cNvSpPr>
          <p:nvPr>
            <p:ph idx="1"/>
          </p:nvPr>
        </p:nvSpPr>
        <p:spPr/>
        <p:txBody>
          <a:bodyPr/>
          <a:lstStyle/>
          <a:p>
            <a:pPr marL="0" indent="0">
              <a:buNone/>
            </a:pPr>
            <a:r>
              <a:rPr lang="en-US" dirty="0" smtClean="0"/>
              <a:t>For many terminologies you don’t want to page through the entire set of associations but you can if you want:</a:t>
            </a:r>
          </a:p>
          <a:p>
            <a:pPr marL="0" indent="0">
              <a:buNone/>
            </a:pPr>
            <a:r>
              <a:rPr lang="en-US" dirty="0">
                <a:hlinkClick r:id="rId2"/>
              </a:rPr>
              <a:t>http://informatics.mayo.edu/cts2/services/bioportal-rdf/codesystem/ICD9CM/version/ICD9CM-47178/</a:t>
            </a:r>
            <a:r>
              <a:rPr lang="en-US" dirty="0" smtClean="0">
                <a:hlinkClick r:id="rId2"/>
              </a:rPr>
              <a:t>associations</a:t>
            </a:r>
            <a:endParaRPr lang="en-US" dirty="0" smtClean="0"/>
          </a:p>
          <a:p>
            <a:pPr marL="0" indent="0">
              <a:buNone/>
            </a:pPr>
            <a:r>
              <a:rPr lang="en-US" dirty="0" smtClean="0"/>
              <a:t>Normally graph traversal starts at some focus node and progresses from there.</a:t>
            </a: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62</a:t>
            </a:fld>
            <a:endParaRPr lang="en-US"/>
          </a:p>
        </p:txBody>
      </p:sp>
    </p:spTree>
    <p:extLst>
      <p:ext uri="{BB962C8B-B14F-4D97-AF65-F5344CB8AC3E}">
        <p14:creationId xmlns:p14="http://schemas.microsoft.com/office/powerpoint/2010/main" val="3147918274"/>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br>
              <a:rPr lang="en-US" dirty="0"/>
            </a:br>
            <a:r>
              <a:rPr lang="en-US" sz="2800" dirty="0" smtClean="0">
                <a:solidFill>
                  <a:srgbClr val="FF0000"/>
                </a:solidFill>
              </a:rPr>
              <a:t>Associations</a:t>
            </a:r>
            <a:endParaRPr lang="en-US" dirty="0"/>
          </a:p>
        </p:txBody>
      </p:sp>
      <p:sp>
        <p:nvSpPr>
          <p:cNvPr id="3" name="Content Placeholder 2"/>
          <p:cNvSpPr>
            <a:spLocks noGrp="1"/>
          </p:cNvSpPr>
          <p:nvPr>
            <p:ph idx="1"/>
          </p:nvPr>
        </p:nvSpPr>
        <p:spPr/>
        <p:txBody>
          <a:bodyPr/>
          <a:lstStyle/>
          <a:p>
            <a:pPr marL="0" indent="0">
              <a:buNone/>
            </a:pPr>
            <a:r>
              <a:rPr lang="en-US" dirty="0" smtClean="0"/>
              <a:t>Traversing from a focus node can start here:</a:t>
            </a:r>
          </a:p>
          <a:p>
            <a:pPr marL="0" indent="0">
              <a:buNone/>
            </a:pPr>
            <a:r>
              <a:rPr lang="en-US" dirty="0">
                <a:hlinkClick r:id="rId2"/>
              </a:rPr>
              <a:t>http://informatics.mayo.edu/cts2/services/bioportal-rdf/codesystem/ICD9CM/version/ICD9CM-47178/entity/E008/</a:t>
            </a:r>
            <a:r>
              <a:rPr lang="en-US" dirty="0" smtClean="0">
                <a:hlinkClick r:id="rId2"/>
              </a:rPr>
              <a:t>subjectof</a:t>
            </a:r>
            <a:endParaRPr lang="en-US" dirty="0" smtClean="0"/>
          </a:p>
          <a:p>
            <a:pPr marL="0" indent="0">
              <a:buNone/>
            </a:pPr>
            <a:endParaRPr lang="en-US" dirty="0" smtClean="0"/>
          </a:p>
          <a:p>
            <a:pPr marL="0" indent="0">
              <a:buNone/>
            </a:pPr>
            <a:r>
              <a:rPr lang="en-US" dirty="0" smtClean="0"/>
              <a:t>Where we find all the triples where entity “E008” is the subject</a:t>
            </a: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63</a:t>
            </a:fld>
            <a:endParaRPr lang="en-US"/>
          </a:p>
        </p:txBody>
      </p:sp>
    </p:spTree>
    <p:extLst>
      <p:ext uri="{BB962C8B-B14F-4D97-AF65-F5344CB8AC3E}">
        <p14:creationId xmlns:p14="http://schemas.microsoft.com/office/powerpoint/2010/main" val="3054366965"/>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br>
              <a:rPr lang="en-US" dirty="0"/>
            </a:br>
            <a:r>
              <a:rPr lang="en-US" sz="2800" dirty="0">
                <a:solidFill>
                  <a:srgbClr val="FF0000"/>
                </a:solidFill>
              </a:rPr>
              <a:t>Associations</a:t>
            </a:r>
            <a:endParaRPr lang="en-US" dirty="0"/>
          </a:p>
        </p:txBody>
      </p:sp>
      <p:pic>
        <p:nvPicPr>
          <p:cNvPr id="6" name="Content Placeholder 5" descr="Screen Shot 2013-04-02 at 1.17.19 PM.png"/>
          <p:cNvPicPr>
            <a:picLocks noGrp="1" noChangeAspect="1"/>
          </p:cNvPicPr>
          <p:nvPr>
            <p:ph idx="1"/>
          </p:nvPr>
        </p:nvPicPr>
        <p:blipFill>
          <a:blip r:embed="rId2">
            <a:extLst>
              <a:ext uri="{28A0092B-C50C-407E-A947-70E740481C1C}">
                <a14:useLocalDpi xmlns:a14="http://schemas.microsoft.com/office/drawing/2010/main" val="0"/>
              </a:ext>
            </a:extLst>
          </a:blip>
          <a:srcRect t="-658" b="-658"/>
          <a:stretch>
            <a:fillRect/>
          </a:stretch>
        </p:blipFill>
        <p:spPr/>
      </p:pic>
      <p:sp>
        <p:nvSpPr>
          <p:cNvPr id="3" name="Slide Number Placeholder 2"/>
          <p:cNvSpPr>
            <a:spLocks noGrp="1"/>
          </p:cNvSpPr>
          <p:nvPr>
            <p:ph type="sldNum" sz="quarter" idx="11"/>
          </p:nvPr>
        </p:nvSpPr>
        <p:spPr/>
        <p:txBody>
          <a:bodyPr/>
          <a:lstStyle/>
          <a:p>
            <a:pPr>
              <a:defRPr/>
            </a:pPr>
            <a:fld id="{46C1AD1C-14FA-124C-BDE5-9A4F7356B2F5}" type="slidenum">
              <a:rPr lang="en-US" smtClean="0"/>
              <a:pPr>
                <a:defRPr/>
              </a:pPr>
              <a:t>64</a:t>
            </a:fld>
            <a:endParaRPr lang="en-US"/>
          </a:p>
        </p:txBody>
      </p:sp>
    </p:spTree>
    <p:extLst>
      <p:ext uri="{BB962C8B-B14F-4D97-AF65-F5344CB8AC3E}">
        <p14:creationId xmlns:p14="http://schemas.microsoft.com/office/powerpoint/2010/main" val="1204537298"/>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br>
              <a:rPr lang="en-US" dirty="0"/>
            </a:br>
            <a:r>
              <a:rPr lang="en-US" sz="2800" dirty="0">
                <a:solidFill>
                  <a:srgbClr val="FF0000"/>
                </a:solidFill>
              </a:rPr>
              <a:t>Associations</a:t>
            </a:r>
            <a:endParaRPr lang="en-US" dirty="0"/>
          </a:p>
        </p:txBody>
      </p:sp>
      <p:pic>
        <p:nvPicPr>
          <p:cNvPr id="4" name="Content Placeholder 3" descr="Screen Shot 2013-04-02 at 1.22.00 PM.png"/>
          <p:cNvPicPr>
            <a:picLocks noGrp="1" noChangeAspect="1"/>
          </p:cNvPicPr>
          <p:nvPr>
            <p:ph idx="1"/>
          </p:nvPr>
        </p:nvPicPr>
        <p:blipFill>
          <a:blip r:embed="rId2">
            <a:extLst>
              <a:ext uri="{28A0092B-C50C-407E-A947-70E740481C1C}">
                <a14:useLocalDpi xmlns:a14="http://schemas.microsoft.com/office/drawing/2010/main" val="0"/>
              </a:ext>
            </a:extLst>
          </a:blip>
          <a:srcRect t="-11515" b="-11515"/>
          <a:stretch>
            <a:fillRect/>
          </a:stretch>
        </p:blipFill>
        <p:spPr/>
      </p:pic>
      <p:grpSp>
        <p:nvGrpSpPr>
          <p:cNvPr id="12" name="Group 11"/>
          <p:cNvGrpSpPr/>
          <p:nvPr/>
        </p:nvGrpSpPr>
        <p:grpSpPr>
          <a:xfrm>
            <a:off x="609600" y="838200"/>
            <a:ext cx="6553200" cy="1371600"/>
            <a:chOff x="609600" y="838200"/>
            <a:chExt cx="6553200" cy="1371600"/>
          </a:xfrm>
          <a:effectLst>
            <a:outerShdw blurRad="50800" dist="38100" dir="2700000" algn="tl" rotWithShape="0">
              <a:srgbClr val="000000">
                <a:alpha val="43000"/>
              </a:srgbClr>
            </a:outerShdw>
          </a:effectLst>
        </p:grpSpPr>
        <p:sp>
          <p:nvSpPr>
            <p:cNvPr id="9" name="Rectangle 8"/>
            <p:cNvSpPr/>
            <p:nvPr/>
          </p:nvSpPr>
          <p:spPr bwMode="auto">
            <a:xfrm>
              <a:off x="609600" y="838200"/>
              <a:ext cx="6553200" cy="1371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5" name="Picture 4"/>
            <p:cNvPicPr>
              <a:picLocks noChangeAspect="1"/>
            </p:cNvPicPr>
            <p:nvPr/>
          </p:nvPicPr>
          <p:blipFill>
            <a:blip r:embed="rId3"/>
            <a:stretch>
              <a:fillRect/>
            </a:stretch>
          </p:blipFill>
          <p:spPr>
            <a:xfrm>
              <a:off x="762000" y="914400"/>
              <a:ext cx="6248400" cy="1193800"/>
            </a:xfrm>
            <a:prstGeom prst="rect">
              <a:avLst/>
            </a:prstGeom>
            <a:effectLst/>
          </p:spPr>
        </p:pic>
      </p:grpSp>
      <p:grpSp>
        <p:nvGrpSpPr>
          <p:cNvPr id="13" name="Group 12"/>
          <p:cNvGrpSpPr/>
          <p:nvPr/>
        </p:nvGrpSpPr>
        <p:grpSpPr>
          <a:xfrm>
            <a:off x="533400" y="2362200"/>
            <a:ext cx="6477000" cy="1295400"/>
            <a:chOff x="533400" y="2362200"/>
            <a:chExt cx="6477000" cy="1295400"/>
          </a:xfrm>
        </p:grpSpPr>
        <p:sp>
          <p:nvSpPr>
            <p:cNvPr id="10" name="Rectangle 9"/>
            <p:cNvSpPr/>
            <p:nvPr/>
          </p:nvSpPr>
          <p:spPr bwMode="auto">
            <a:xfrm>
              <a:off x="533400" y="2362200"/>
              <a:ext cx="6477000" cy="1295400"/>
            </a:xfrm>
            <a:prstGeom prst="rect">
              <a:avLst/>
            </a:prstGeom>
            <a:solidFill>
              <a:schemeClr val="accent1"/>
            </a:solidFill>
            <a:ln w="9525" cap="flat" cmpd="sng" algn="ctr">
              <a:solidFill>
                <a:schemeClr val="tx1"/>
              </a:solid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7" name="Picture 6"/>
            <p:cNvPicPr>
              <a:picLocks noChangeAspect="1"/>
            </p:cNvPicPr>
            <p:nvPr/>
          </p:nvPicPr>
          <p:blipFill>
            <a:blip r:embed="rId4"/>
            <a:stretch>
              <a:fillRect/>
            </a:stretch>
          </p:blipFill>
          <p:spPr>
            <a:xfrm>
              <a:off x="609600" y="2438400"/>
              <a:ext cx="6273800" cy="1003300"/>
            </a:xfrm>
            <a:prstGeom prst="rect">
              <a:avLst/>
            </a:prstGeom>
            <a:effectLst/>
          </p:spPr>
        </p:pic>
      </p:grpSp>
      <p:grpSp>
        <p:nvGrpSpPr>
          <p:cNvPr id="14" name="Group 13"/>
          <p:cNvGrpSpPr/>
          <p:nvPr/>
        </p:nvGrpSpPr>
        <p:grpSpPr>
          <a:xfrm>
            <a:off x="533400" y="3810000"/>
            <a:ext cx="7543800" cy="1905000"/>
            <a:chOff x="533400" y="3810000"/>
            <a:chExt cx="7543800" cy="1905000"/>
          </a:xfrm>
          <a:effectLst>
            <a:outerShdw blurRad="50800" dist="38100" dir="2700000" algn="tl" rotWithShape="0">
              <a:srgbClr val="000000">
                <a:alpha val="43000"/>
              </a:srgbClr>
            </a:outerShdw>
          </a:effectLst>
        </p:grpSpPr>
        <p:sp>
          <p:nvSpPr>
            <p:cNvPr id="11" name="Rectangle 10"/>
            <p:cNvSpPr/>
            <p:nvPr/>
          </p:nvSpPr>
          <p:spPr bwMode="auto">
            <a:xfrm>
              <a:off x="533400" y="3810000"/>
              <a:ext cx="7543800" cy="1905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8" name="Picture 7"/>
            <p:cNvPicPr>
              <a:picLocks noChangeAspect="1"/>
            </p:cNvPicPr>
            <p:nvPr/>
          </p:nvPicPr>
          <p:blipFill>
            <a:blip r:embed="rId5"/>
            <a:stretch>
              <a:fillRect/>
            </a:stretch>
          </p:blipFill>
          <p:spPr>
            <a:xfrm>
              <a:off x="609600" y="3886200"/>
              <a:ext cx="7289800" cy="1689100"/>
            </a:xfrm>
            <a:prstGeom prst="rect">
              <a:avLst/>
            </a:prstGeom>
          </p:spPr>
        </p:pic>
      </p:grpSp>
      <p:sp>
        <p:nvSpPr>
          <p:cNvPr id="3" name="Slide Number Placeholder 2"/>
          <p:cNvSpPr>
            <a:spLocks noGrp="1"/>
          </p:cNvSpPr>
          <p:nvPr>
            <p:ph type="sldNum" sz="quarter" idx="11"/>
          </p:nvPr>
        </p:nvSpPr>
        <p:spPr/>
        <p:txBody>
          <a:bodyPr/>
          <a:lstStyle/>
          <a:p>
            <a:pPr>
              <a:defRPr/>
            </a:pPr>
            <a:fld id="{46C1AD1C-14FA-124C-BDE5-9A4F7356B2F5}" type="slidenum">
              <a:rPr lang="en-US" smtClean="0"/>
              <a:pPr>
                <a:defRPr/>
              </a:pPr>
              <a:t>65</a:t>
            </a:fld>
            <a:endParaRPr lang="en-US"/>
          </a:p>
        </p:txBody>
      </p:sp>
    </p:spTree>
    <p:extLst>
      <p:ext uri="{BB962C8B-B14F-4D97-AF65-F5344CB8AC3E}">
        <p14:creationId xmlns:p14="http://schemas.microsoft.com/office/powerpoint/2010/main" val="11014191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br>
              <a:rPr lang="en-US" dirty="0"/>
            </a:br>
            <a:r>
              <a:rPr lang="en-US" sz="2800" dirty="0" smtClean="0">
                <a:solidFill>
                  <a:srgbClr val="FF0000"/>
                </a:solidFill>
              </a:rPr>
              <a:t>Associations</a:t>
            </a:r>
            <a:endParaRPr lang="en-US" dirty="0"/>
          </a:p>
        </p:txBody>
      </p:sp>
      <p:sp>
        <p:nvSpPr>
          <p:cNvPr id="3" name="Content Placeholder 2"/>
          <p:cNvSpPr>
            <a:spLocks noGrp="1"/>
          </p:cNvSpPr>
          <p:nvPr>
            <p:ph idx="1"/>
          </p:nvPr>
        </p:nvSpPr>
        <p:spPr/>
        <p:txBody>
          <a:bodyPr/>
          <a:lstStyle/>
          <a:p>
            <a:pPr marL="0" indent="0">
              <a:buNone/>
            </a:pPr>
            <a:r>
              <a:rPr lang="en-US" dirty="0" smtClean="0"/>
              <a:t>Similarly we can find </a:t>
            </a:r>
            <a:r>
              <a:rPr lang="en-US" dirty="0"/>
              <a:t>all the triples where entity “E008” is the </a:t>
            </a:r>
            <a:r>
              <a:rPr lang="en-US" dirty="0" smtClean="0"/>
              <a:t>target</a:t>
            </a:r>
          </a:p>
          <a:p>
            <a:pPr marL="0" indent="0">
              <a:buNone/>
            </a:pPr>
            <a:r>
              <a:rPr lang="en-US" dirty="0">
                <a:hlinkClick r:id="rId2"/>
              </a:rPr>
              <a:t>http://informatics.mayo.edu/cts2/services/bioportal-rdf/codesystem/ICD9CM/version/ICD9CM-47178/entity/E008/</a:t>
            </a:r>
            <a:r>
              <a:rPr lang="en-US" dirty="0" smtClean="0">
                <a:hlinkClick r:id="rId2"/>
              </a:rPr>
              <a:t>targetof</a:t>
            </a:r>
            <a:endParaRPr lang="en-US" dirty="0" smtClean="0"/>
          </a:p>
          <a:p>
            <a:pPr marL="0" indent="0">
              <a:buNone/>
            </a:pPr>
            <a:endParaRPr lang="en-US" dirty="0"/>
          </a:p>
          <a:p>
            <a:pPr marL="0" indent="0">
              <a:buNone/>
            </a:pPr>
            <a:endParaRPr lang="en-US" dirty="0" smtClean="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66</a:t>
            </a:fld>
            <a:endParaRPr lang="en-US"/>
          </a:p>
        </p:txBody>
      </p:sp>
    </p:spTree>
    <p:extLst>
      <p:ext uri="{BB962C8B-B14F-4D97-AF65-F5344CB8AC3E}">
        <p14:creationId xmlns:p14="http://schemas.microsoft.com/office/powerpoint/2010/main" val="3001377419"/>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br>
              <a:rPr lang="en-US" dirty="0"/>
            </a:br>
            <a:r>
              <a:rPr lang="en-US" sz="2800" dirty="0" smtClean="0">
                <a:solidFill>
                  <a:srgbClr val="FF0000"/>
                </a:solidFill>
              </a:rPr>
              <a:t>Associations</a:t>
            </a:r>
            <a:endParaRPr lang="en-US" dirty="0"/>
          </a:p>
        </p:txBody>
      </p:sp>
      <p:sp>
        <p:nvSpPr>
          <p:cNvPr id="3" name="Content Placeholder 2"/>
          <p:cNvSpPr>
            <a:spLocks noGrp="1"/>
          </p:cNvSpPr>
          <p:nvPr>
            <p:ph idx="1"/>
          </p:nvPr>
        </p:nvSpPr>
        <p:spPr/>
        <p:txBody>
          <a:bodyPr/>
          <a:lstStyle/>
          <a:p>
            <a:pPr marL="0" indent="0">
              <a:buNone/>
            </a:pPr>
            <a:r>
              <a:rPr lang="en-US" dirty="0" smtClean="0"/>
              <a:t>Using a designation of children or parents we can merely list the entities which have that designation without any of the metadata describing the relationship</a:t>
            </a:r>
          </a:p>
          <a:p>
            <a:pPr marL="0" indent="0">
              <a:buNone/>
            </a:pPr>
            <a:r>
              <a:rPr lang="en-US" dirty="0">
                <a:hlinkClick r:id="rId2"/>
              </a:rPr>
              <a:t>http://informatics.mayo.edu/cts2/services/bioportal-rdf/codesystem/ICD9CM/version/ICD9CM-47178/entity/E008/</a:t>
            </a:r>
            <a:r>
              <a:rPr lang="en-US" dirty="0" smtClean="0">
                <a:hlinkClick r:id="rId2"/>
              </a:rPr>
              <a:t>children</a:t>
            </a:r>
            <a:endParaRPr lang="en-US" dirty="0" smtClean="0"/>
          </a:p>
          <a:p>
            <a:pPr marL="0" indent="0">
              <a:buNone/>
            </a:pPr>
            <a:endParaRPr lang="en-US" dirty="0" smtClean="0"/>
          </a:p>
          <a:p>
            <a:pPr marL="0" indent="0">
              <a:buNone/>
            </a:pPr>
            <a:endParaRPr lang="en-US" dirty="0"/>
          </a:p>
          <a:p>
            <a:pPr marL="0" indent="0">
              <a:buNone/>
            </a:pPr>
            <a:endParaRPr lang="en-US" dirty="0" smtClean="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67</a:t>
            </a:fld>
            <a:endParaRPr lang="en-US"/>
          </a:p>
        </p:txBody>
      </p:sp>
    </p:spTree>
    <p:extLst>
      <p:ext uri="{BB962C8B-B14F-4D97-AF65-F5344CB8AC3E}">
        <p14:creationId xmlns:p14="http://schemas.microsoft.com/office/powerpoint/2010/main" val="1007129118"/>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br>
              <a:rPr lang="en-US" dirty="0"/>
            </a:br>
            <a:r>
              <a:rPr lang="en-US" sz="2800" dirty="0">
                <a:solidFill>
                  <a:srgbClr val="FF0000"/>
                </a:solidFill>
              </a:rPr>
              <a:t>Associations</a:t>
            </a:r>
            <a:endParaRPr lang="en-US" dirty="0"/>
          </a:p>
        </p:txBody>
      </p:sp>
      <p:pic>
        <p:nvPicPr>
          <p:cNvPr id="4" name="Content Placeholder 3" descr="Screen Shot 2013-04-03 at 8.50.44 AM.png"/>
          <p:cNvPicPr>
            <a:picLocks noGrp="1" noChangeAspect="1"/>
          </p:cNvPicPr>
          <p:nvPr>
            <p:ph idx="1"/>
          </p:nvPr>
        </p:nvPicPr>
        <p:blipFill>
          <a:blip r:embed="rId2">
            <a:extLst>
              <a:ext uri="{28A0092B-C50C-407E-A947-70E740481C1C}">
                <a14:useLocalDpi xmlns:a14="http://schemas.microsoft.com/office/drawing/2010/main" val="0"/>
              </a:ext>
            </a:extLst>
          </a:blip>
          <a:srcRect t="-8974" b="-8974"/>
          <a:stretch>
            <a:fillRect/>
          </a:stretch>
        </p:blipFill>
        <p:spPr/>
      </p:pic>
      <p:pic>
        <p:nvPicPr>
          <p:cNvPr id="5" name="Picture 4" descr="Screen Shot 2013-04-03 at 8.53.0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2362200"/>
            <a:ext cx="8494769" cy="2770594"/>
          </a:xfrm>
          <a:prstGeom prst="rect">
            <a:avLst/>
          </a:prstGeom>
        </p:spPr>
      </p:pic>
      <p:grpSp>
        <p:nvGrpSpPr>
          <p:cNvPr id="10" name="Group 9"/>
          <p:cNvGrpSpPr/>
          <p:nvPr/>
        </p:nvGrpSpPr>
        <p:grpSpPr>
          <a:xfrm>
            <a:off x="2133600" y="1371600"/>
            <a:ext cx="3124200" cy="533400"/>
            <a:chOff x="2133600" y="1371600"/>
            <a:chExt cx="3124200" cy="533400"/>
          </a:xfrm>
        </p:grpSpPr>
        <p:sp>
          <p:nvSpPr>
            <p:cNvPr id="8" name="Rectangular Callout 7"/>
            <p:cNvSpPr/>
            <p:nvPr/>
          </p:nvSpPr>
          <p:spPr bwMode="auto">
            <a:xfrm>
              <a:off x="2133600" y="1371600"/>
              <a:ext cx="3124200" cy="533400"/>
            </a:xfrm>
            <a:prstGeom prst="wedgeRectCallout">
              <a:avLst>
                <a:gd name="adj1" fmla="val -48380"/>
                <a:gd name="adj2" fmla="val 297477"/>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3" name="Picture 2"/>
            <p:cNvPicPr>
              <a:picLocks noChangeAspect="1"/>
            </p:cNvPicPr>
            <p:nvPr/>
          </p:nvPicPr>
          <p:blipFill>
            <a:blip r:embed="rId4"/>
            <a:stretch>
              <a:fillRect/>
            </a:stretch>
          </p:blipFill>
          <p:spPr>
            <a:xfrm>
              <a:off x="2286000" y="1524000"/>
              <a:ext cx="2667000" cy="304800"/>
            </a:xfrm>
            <a:prstGeom prst="rect">
              <a:avLst/>
            </a:prstGeom>
          </p:spPr>
        </p:pic>
      </p:grpSp>
      <p:grpSp>
        <p:nvGrpSpPr>
          <p:cNvPr id="11" name="Group 10"/>
          <p:cNvGrpSpPr/>
          <p:nvPr/>
        </p:nvGrpSpPr>
        <p:grpSpPr>
          <a:xfrm>
            <a:off x="2667000" y="3581400"/>
            <a:ext cx="4343400" cy="533400"/>
            <a:chOff x="2667000" y="3581400"/>
            <a:chExt cx="4343400" cy="533400"/>
          </a:xfrm>
        </p:grpSpPr>
        <p:sp>
          <p:nvSpPr>
            <p:cNvPr id="9" name="Rectangular Callout 8"/>
            <p:cNvSpPr/>
            <p:nvPr/>
          </p:nvSpPr>
          <p:spPr bwMode="auto">
            <a:xfrm>
              <a:off x="2667000" y="3581400"/>
              <a:ext cx="4343400" cy="533400"/>
            </a:xfrm>
            <a:prstGeom prst="wedgeRectCallout">
              <a:avLst>
                <a:gd name="adj1" fmla="val -52114"/>
                <a:gd name="adj2" fmla="val 142392"/>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6" name="Picture 5"/>
            <p:cNvPicPr>
              <a:picLocks noChangeAspect="1"/>
            </p:cNvPicPr>
            <p:nvPr/>
          </p:nvPicPr>
          <p:blipFill>
            <a:blip r:embed="rId5"/>
            <a:stretch>
              <a:fillRect/>
            </a:stretch>
          </p:blipFill>
          <p:spPr>
            <a:xfrm>
              <a:off x="2819400" y="3733800"/>
              <a:ext cx="4089400" cy="266700"/>
            </a:xfrm>
            <a:prstGeom prst="rect">
              <a:avLst/>
            </a:prstGeom>
          </p:spPr>
        </p:pic>
      </p:grpSp>
      <p:sp>
        <p:nvSpPr>
          <p:cNvPr id="7" name="Slide Number Placeholder 6"/>
          <p:cNvSpPr>
            <a:spLocks noGrp="1"/>
          </p:cNvSpPr>
          <p:nvPr>
            <p:ph type="sldNum" sz="quarter" idx="11"/>
          </p:nvPr>
        </p:nvSpPr>
        <p:spPr/>
        <p:txBody>
          <a:bodyPr/>
          <a:lstStyle/>
          <a:p>
            <a:pPr>
              <a:defRPr/>
            </a:pPr>
            <a:fld id="{46C1AD1C-14FA-124C-BDE5-9A4F7356B2F5}" type="slidenum">
              <a:rPr lang="en-US" smtClean="0"/>
              <a:pPr>
                <a:defRPr/>
              </a:pPr>
              <a:t>68</a:t>
            </a:fld>
            <a:endParaRPr lang="en-US"/>
          </a:p>
        </p:txBody>
      </p:sp>
    </p:spTree>
    <p:extLst>
      <p:ext uri="{BB962C8B-B14F-4D97-AF65-F5344CB8AC3E}">
        <p14:creationId xmlns:p14="http://schemas.microsoft.com/office/powerpoint/2010/main" val="2618704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br>
              <a:rPr lang="en-US" dirty="0"/>
            </a:br>
            <a:r>
              <a:rPr lang="en-US" sz="2800" dirty="0">
                <a:solidFill>
                  <a:srgbClr val="FF0000"/>
                </a:solidFill>
              </a:rPr>
              <a:t>Associations</a:t>
            </a:r>
            <a:endParaRPr lang="en-US" dirty="0"/>
          </a:p>
        </p:txBody>
      </p:sp>
      <p:sp>
        <p:nvSpPr>
          <p:cNvPr id="3" name="Content Placeholder 2"/>
          <p:cNvSpPr>
            <a:spLocks noGrp="1"/>
          </p:cNvSpPr>
          <p:nvPr>
            <p:ph idx="1"/>
          </p:nvPr>
        </p:nvSpPr>
        <p:spPr/>
        <p:txBody>
          <a:bodyPr/>
          <a:lstStyle/>
          <a:p>
            <a:r>
              <a:rPr lang="en-US" dirty="0" smtClean="0"/>
              <a:t>Ancestors and descendants of a given focus code provide some support for a transitive reasoning of what codes are related </a:t>
            </a:r>
            <a:r>
              <a:rPr lang="en-US" dirty="0" smtClean="0"/>
              <a:t>to each other </a:t>
            </a:r>
            <a:r>
              <a:rPr lang="en-US" dirty="0" smtClean="0"/>
              <a:t>a  over a hierarchy of relations:</a:t>
            </a:r>
          </a:p>
          <a:p>
            <a:pPr marL="0" indent="0">
              <a:buNone/>
            </a:pPr>
            <a:r>
              <a:rPr lang="en-US" dirty="0" smtClean="0">
                <a:solidFill>
                  <a:srgbClr val="3366FF"/>
                </a:solidFill>
              </a:rPr>
              <a:t>&lt;Base URL code system version&gt;</a:t>
            </a:r>
            <a:r>
              <a:rPr lang="en-US" dirty="0" smtClean="0"/>
              <a:t>/ 		</a:t>
            </a:r>
            <a:r>
              <a:rPr lang="en-US" dirty="0" smtClean="0">
                <a:solidFill>
                  <a:srgbClr val="FF0000"/>
                </a:solidFill>
              </a:rPr>
              <a:t>+</a:t>
            </a:r>
          </a:p>
          <a:p>
            <a:pPr marL="0" indent="0">
              <a:buNone/>
            </a:pPr>
            <a:r>
              <a:rPr lang="en-US" dirty="0" smtClean="0">
                <a:solidFill>
                  <a:srgbClr val="008000"/>
                </a:solidFill>
              </a:rPr>
              <a:t>entity</a:t>
            </a:r>
            <a:r>
              <a:rPr lang="en-US" dirty="0" smtClean="0"/>
              <a:t>/</a:t>
            </a:r>
            <a:r>
              <a:rPr lang="en-US" dirty="0" smtClean="0">
                <a:solidFill>
                  <a:srgbClr val="000090"/>
                </a:solidFill>
              </a:rPr>
              <a:t>&lt;entity id&gt;</a:t>
            </a:r>
            <a:r>
              <a:rPr lang="en-US" dirty="0" smtClean="0"/>
              <a:t>/</a:t>
            </a:r>
            <a:r>
              <a:rPr lang="en-US" dirty="0" smtClean="0">
                <a:solidFill>
                  <a:srgbClr val="008000"/>
                </a:solidFill>
              </a:rPr>
              <a:t>descendent</a:t>
            </a:r>
            <a:r>
              <a:rPr lang="en-US" dirty="0" smtClean="0"/>
              <a:t> </a:t>
            </a:r>
          </a:p>
          <a:p>
            <a:r>
              <a:rPr lang="en-US" dirty="0" smtClean="0"/>
              <a:t>Resulting xml looks the same as children/parents REST call results – a list of entities</a:t>
            </a: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69</a:t>
            </a:fld>
            <a:endParaRPr lang="en-US"/>
          </a:p>
        </p:txBody>
      </p:sp>
    </p:spTree>
    <p:extLst>
      <p:ext uri="{BB962C8B-B14F-4D97-AF65-F5344CB8AC3E}">
        <p14:creationId xmlns:p14="http://schemas.microsoft.com/office/powerpoint/2010/main" val="6652646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a:t>
            </a:r>
            <a:r>
              <a:rPr lang="en-US" dirty="0" smtClean="0"/>
              <a:t>Services</a:t>
            </a:r>
            <a:endParaRPr lang="en-US" dirty="0"/>
          </a:p>
        </p:txBody>
      </p:sp>
      <p:sp>
        <p:nvSpPr>
          <p:cNvPr id="3" name="Content Placeholder 2"/>
          <p:cNvSpPr>
            <a:spLocks noGrp="1"/>
          </p:cNvSpPr>
          <p:nvPr>
            <p:ph idx="1"/>
          </p:nvPr>
        </p:nvSpPr>
        <p:spPr/>
        <p:txBody>
          <a:bodyPr/>
          <a:lstStyle/>
          <a:p>
            <a:r>
              <a:rPr lang="en-US" dirty="0" smtClean="0"/>
              <a:t>Awareness of what is not in a dictionary is a “way of knowing” (This is sometimes called ontology)</a:t>
            </a:r>
          </a:p>
          <a:p>
            <a:r>
              <a:rPr lang="en-US" dirty="0" smtClean="0"/>
              <a:t>This is often built in to complex terminologies</a:t>
            </a:r>
          </a:p>
          <a:p>
            <a:r>
              <a:rPr lang="en-US" dirty="0" smtClean="0"/>
              <a:t>A terminology service provides the structure</a:t>
            </a:r>
          </a:p>
          <a:p>
            <a:pPr lvl="1"/>
            <a:r>
              <a:rPr lang="en-US" dirty="0" smtClean="0"/>
              <a:t>For using this way of knowing about the entities in service</a:t>
            </a:r>
          </a:p>
          <a:p>
            <a:pPr lvl="1"/>
            <a:r>
              <a:rPr lang="en-US" dirty="0" smtClean="0"/>
              <a:t>For dealing with updates, versioning, history and other administrative functions</a:t>
            </a:r>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7</a:t>
            </a:fld>
            <a:endParaRPr lang="en-US"/>
          </a:p>
        </p:txBody>
      </p:sp>
    </p:spTree>
    <p:extLst>
      <p:ext uri="{BB962C8B-B14F-4D97-AF65-F5344CB8AC3E}">
        <p14:creationId xmlns:p14="http://schemas.microsoft.com/office/powerpoint/2010/main" val="3864246346"/>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br>
              <a:rPr lang="en-US" dirty="0"/>
            </a:br>
            <a:r>
              <a:rPr lang="en-US" sz="2800" dirty="0">
                <a:solidFill>
                  <a:srgbClr val="FF0000"/>
                </a:solidFill>
              </a:rPr>
              <a:t>Associations</a:t>
            </a:r>
            <a:endParaRPr lang="en-US" dirty="0"/>
          </a:p>
        </p:txBody>
      </p:sp>
      <p:sp>
        <p:nvSpPr>
          <p:cNvPr id="3" name="Content Placeholder 2"/>
          <p:cNvSpPr>
            <a:spLocks noGrp="1"/>
          </p:cNvSpPr>
          <p:nvPr>
            <p:ph idx="1"/>
          </p:nvPr>
        </p:nvSpPr>
        <p:spPr/>
        <p:txBody>
          <a:bodyPr/>
          <a:lstStyle/>
          <a:p>
            <a:r>
              <a:rPr lang="en-US" dirty="0" smtClean="0"/>
              <a:t>While relationships are described in subjectof and targetof calls, graph relationships can be shown by appending “graph” to any of the previous association type calls</a:t>
            </a:r>
          </a:p>
          <a:p>
            <a:pPr marL="0" indent="0">
              <a:buNone/>
            </a:pPr>
            <a:r>
              <a:rPr lang="en-US" dirty="0" smtClean="0">
                <a:solidFill>
                  <a:srgbClr val="3366FF"/>
                </a:solidFill>
              </a:rPr>
              <a:t>&lt;Base URL code system version&gt;</a:t>
            </a:r>
            <a:r>
              <a:rPr lang="en-US" dirty="0" smtClean="0"/>
              <a:t>/		</a:t>
            </a:r>
            <a:r>
              <a:rPr lang="en-US" dirty="0" smtClean="0">
                <a:solidFill>
                  <a:srgbClr val="FF0000"/>
                </a:solidFill>
              </a:rPr>
              <a:t>+</a:t>
            </a:r>
          </a:p>
          <a:p>
            <a:pPr marL="0" indent="0">
              <a:buNone/>
            </a:pPr>
            <a:r>
              <a:rPr lang="en-US" dirty="0" smtClean="0">
                <a:solidFill>
                  <a:srgbClr val="008000"/>
                </a:solidFill>
              </a:rPr>
              <a:t>entity</a:t>
            </a:r>
            <a:r>
              <a:rPr lang="en-US" dirty="0" smtClean="0"/>
              <a:t>/</a:t>
            </a:r>
            <a:r>
              <a:rPr lang="en-US" dirty="0" smtClean="0">
                <a:solidFill>
                  <a:srgbClr val="000090"/>
                </a:solidFill>
              </a:rPr>
              <a:t>&lt;entity id&gt;</a:t>
            </a:r>
            <a:r>
              <a:rPr lang="en-US" dirty="0" smtClean="0"/>
              <a:t>/</a:t>
            </a:r>
            <a:r>
              <a:rPr lang="en-US" dirty="0" smtClean="0">
                <a:solidFill>
                  <a:srgbClr val="008000"/>
                </a:solidFill>
              </a:rPr>
              <a:t>subjectof</a:t>
            </a:r>
            <a:r>
              <a:rPr lang="en-US" dirty="0" smtClean="0"/>
              <a:t>/</a:t>
            </a:r>
            <a:r>
              <a:rPr lang="en-US" dirty="0" smtClean="0">
                <a:solidFill>
                  <a:srgbClr val="008000"/>
                </a:solidFill>
              </a:rPr>
              <a:t>graph</a:t>
            </a:r>
          </a:p>
          <a:p>
            <a:pPr marL="0" indent="0">
              <a:buNone/>
            </a:pP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70</a:t>
            </a:fld>
            <a:endParaRPr lang="en-US"/>
          </a:p>
        </p:txBody>
      </p:sp>
    </p:spTree>
    <p:extLst>
      <p:ext uri="{BB962C8B-B14F-4D97-AF65-F5344CB8AC3E}">
        <p14:creationId xmlns:p14="http://schemas.microsoft.com/office/powerpoint/2010/main" val="2187207108"/>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br>
              <a:rPr lang="en-US" dirty="0"/>
            </a:br>
            <a:r>
              <a:rPr lang="en-US" sz="2800" dirty="0">
                <a:solidFill>
                  <a:srgbClr val="FF0000"/>
                </a:solidFill>
              </a:rPr>
              <a:t>Associations</a:t>
            </a:r>
            <a:endParaRPr lang="en-US" dirty="0"/>
          </a:p>
        </p:txBody>
      </p:sp>
      <p:sp>
        <p:nvSpPr>
          <p:cNvPr id="3" name="Content Placeholder 2"/>
          <p:cNvSpPr>
            <a:spLocks noGrp="1"/>
          </p:cNvSpPr>
          <p:nvPr>
            <p:ph idx="1"/>
          </p:nvPr>
        </p:nvSpPr>
        <p:spPr/>
        <p:txBody>
          <a:bodyPr/>
          <a:lstStyle/>
          <a:p>
            <a:r>
              <a:rPr lang="en-US" sz="2800" dirty="0" smtClean="0"/>
              <a:t>Association Graph defines </a:t>
            </a:r>
            <a:r>
              <a:rPr lang="en-US" sz="2800" dirty="0"/>
              <a:t>a flattened representation of the corresponding graph that is designed for manipulation and reassembly </a:t>
            </a:r>
            <a:endParaRPr lang="en-US" sz="2800" dirty="0" smtClean="0"/>
          </a:p>
          <a:p>
            <a:r>
              <a:rPr lang="en-US" sz="2800" dirty="0"/>
              <a:t>every </a:t>
            </a:r>
            <a:r>
              <a:rPr lang="en-US" sz="2800" dirty="0" smtClean="0"/>
              <a:t>entry </a:t>
            </a:r>
            <a:r>
              <a:rPr lang="en-US" sz="2800" dirty="0"/>
              <a:t>that occurs in the set of associations is assigned a unique number. These numbers are assigned in depth first order and, when both forward and reverse association traversal is supported, in the order of forward first followed by reverse </a:t>
            </a:r>
          </a:p>
          <a:p>
            <a:endParaRPr lang="en-US" dirty="0" smtClean="0"/>
          </a:p>
          <a:p>
            <a:pPr marL="0" indent="0">
              <a:buNone/>
            </a:pPr>
            <a:endParaRPr lang="en-US" dirty="0"/>
          </a:p>
          <a:p>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71</a:t>
            </a:fld>
            <a:endParaRPr lang="en-US"/>
          </a:p>
        </p:txBody>
      </p:sp>
    </p:spTree>
    <p:extLst>
      <p:ext uri="{BB962C8B-B14F-4D97-AF65-F5344CB8AC3E}">
        <p14:creationId xmlns:p14="http://schemas.microsoft.com/office/powerpoint/2010/main" val="3627736826"/>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br>
              <a:rPr lang="en-US" dirty="0"/>
            </a:br>
            <a:r>
              <a:rPr lang="en-US" sz="2800" dirty="0">
                <a:solidFill>
                  <a:srgbClr val="FF0000"/>
                </a:solidFill>
              </a:rPr>
              <a:t>Associations</a:t>
            </a:r>
            <a:endParaRPr lang="en-US" dirty="0"/>
          </a:p>
        </p:txBody>
      </p:sp>
      <p:pic>
        <p:nvPicPr>
          <p:cNvPr id="5" name="Content Placeholder 4" descr="Screen Shot 2013-04-11 at 12.43.45 PM.png"/>
          <p:cNvPicPr>
            <a:picLocks noGrp="1" noChangeAspect="1"/>
          </p:cNvPicPr>
          <p:nvPr>
            <p:ph idx="1"/>
          </p:nvPr>
        </p:nvPicPr>
        <p:blipFill>
          <a:blip r:embed="rId3">
            <a:extLst>
              <a:ext uri="{28A0092B-C50C-407E-A947-70E740481C1C}">
                <a14:useLocalDpi xmlns:a14="http://schemas.microsoft.com/office/drawing/2010/main" val="0"/>
              </a:ext>
            </a:extLst>
          </a:blip>
          <a:srcRect l="-17095" r="-17095"/>
          <a:stretch>
            <a:fillRect/>
          </a:stretch>
        </p:blipFill>
        <p:spPr/>
      </p:pic>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72</a:t>
            </a:fld>
            <a:endParaRPr lang="en-US"/>
          </a:p>
        </p:txBody>
      </p:sp>
      <p:grpSp>
        <p:nvGrpSpPr>
          <p:cNvPr id="17" name="Group 16"/>
          <p:cNvGrpSpPr/>
          <p:nvPr/>
        </p:nvGrpSpPr>
        <p:grpSpPr>
          <a:xfrm>
            <a:off x="2667000" y="533400"/>
            <a:ext cx="3124200" cy="1371600"/>
            <a:chOff x="2667000" y="533400"/>
            <a:chExt cx="3124200" cy="1371600"/>
          </a:xfrm>
        </p:grpSpPr>
        <p:sp>
          <p:nvSpPr>
            <p:cNvPr id="8" name="Rectangle 7"/>
            <p:cNvSpPr/>
            <p:nvPr/>
          </p:nvSpPr>
          <p:spPr bwMode="auto">
            <a:xfrm>
              <a:off x="2667000" y="533400"/>
              <a:ext cx="2209800" cy="990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SPECIFIC_ENTITY</a:t>
              </a:r>
            </a:p>
            <a:p>
              <a:pPr marL="0" marR="0" indent="0" algn="l" defTabSz="914400" rtl="0" eaLnBrk="0" fontAlgn="base" latinLnBrk="0" hangingPunct="0">
                <a:lnSpc>
                  <a:spcPct val="100000"/>
                </a:lnSpc>
                <a:spcBef>
                  <a:spcPct val="0"/>
                </a:spcBef>
                <a:spcAft>
                  <a:spcPct val="0"/>
                </a:spcAft>
                <a:buClrTx/>
                <a:buSzTx/>
                <a:buFontTx/>
                <a:buNone/>
                <a:tabLst/>
              </a:pPr>
              <a:r>
                <a:rPr lang="en-US" dirty="0" smtClean="0"/>
                <a:t>TOP_NODE</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BOTTOM</a:t>
              </a:r>
              <a:r>
                <a:rPr lang="en-US" dirty="0" smtClean="0"/>
                <a:t>_NODE</a:t>
              </a:r>
              <a:endParaRPr kumimoji="0" lang="en-US" sz="1800" b="0" i="0" u="none" strike="noStrike" cap="none" normalizeH="0" baseline="0" dirty="0" smtClean="0">
                <a:ln>
                  <a:noFill/>
                </a:ln>
                <a:solidFill>
                  <a:schemeClr val="tx1"/>
                </a:solidFill>
                <a:effectLst/>
                <a:latin typeface="Arial" charset="0"/>
              </a:endParaRPr>
            </a:p>
          </p:txBody>
        </p:sp>
        <p:cxnSp>
          <p:nvCxnSpPr>
            <p:cNvPr id="10" name="Straight Connector 9"/>
            <p:cNvCxnSpPr/>
            <p:nvPr/>
          </p:nvCxnSpPr>
          <p:spPr bwMode="auto">
            <a:xfrm>
              <a:off x="4876800" y="533400"/>
              <a:ext cx="914400" cy="1371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a:off x="4876800" y="1524000"/>
              <a:ext cx="914400" cy="381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Straight Connector 11"/>
            <p:cNvCxnSpPr/>
            <p:nvPr/>
          </p:nvCxnSpPr>
          <p:spPr bwMode="auto">
            <a:xfrm>
              <a:off x="2667000" y="1524000"/>
              <a:ext cx="2286000" cy="3810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29" name="Group 28"/>
          <p:cNvGrpSpPr/>
          <p:nvPr/>
        </p:nvGrpSpPr>
        <p:grpSpPr>
          <a:xfrm>
            <a:off x="6858000" y="304800"/>
            <a:ext cx="1828800" cy="1600200"/>
            <a:chOff x="6858000" y="304800"/>
            <a:chExt cx="1828800" cy="1600200"/>
          </a:xfrm>
        </p:grpSpPr>
        <p:sp>
          <p:nvSpPr>
            <p:cNvPr id="7" name="Rectangle 6"/>
            <p:cNvSpPr/>
            <p:nvPr/>
          </p:nvSpPr>
          <p:spPr bwMode="auto">
            <a:xfrm>
              <a:off x="7315200" y="304800"/>
              <a:ext cx="1371600" cy="10668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REVERSE</a:t>
              </a:r>
            </a:p>
            <a:p>
              <a:pPr marL="0" marR="0" indent="0" algn="l" defTabSz="914400" rtl="0" eaLnBrk="0" fontAlgn="base" latinLnBrk="0" hangingPunct="0">
                <a:lnSpc>
                  <a:spcPct val="100000"/>
                </a:lnSpc>
                <a:spcBef>
                  <a:spcPct val="0"/>
                </a:spcBef>
                <a:spcAft>
                  <a:spcPct val="0"/>
                </a:spcAft>
                <a:buClrTx/>
                <a:buSzTx/>
                <a:buFontTx/>
                <a:buNone/>
                <a:tabLst/>
              </a:pPr>
              <a:r>
                <a:rPr lang="en-US" dirty="0" smtClean="0"/>
                <a:t>FORWARD</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BOTH</a:t>
              </a:r>
            </a:p>
          </p:txBody>
        </p:sp>
        <p:cxnSp>
          <p:nvCxnSpPr>
            <p:cNvPr id="18" name="Straight Connector 17"/>
            <p:cNvCxnSpPr/>
            <p:nvPr/>
          </p:nvCxnSpPr>
          <p:spPr bwMode="auto">
            <a:xfrm flipH="1">
              <a:off x="6858000" y="1371600"/>
              <a:ext cx="457200" cy="533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p:cNvCxnSpPr/>
            <p:nvPr/>
          </p:nvCxnSpPr>
          <p:spPr bwMode="auto">
            <a:xfrm flipH="1">
              <a:off x="7315200" y="1371600"/>
              <a:ext cx="1371600" cy="533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p:cNvCxnSpPr/>
            <p:nvPr/>
          </p:nvCxnSpPr>
          <p:spPr bwMode="auto">
            <a:xfrm flipH="1">
              <a:off x="6858000" y="304800"/>
              <a:ext cx="457200" cy="16002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30" name="Group 29"/>
          <p:cNvGrpSpPr/>
          <p:nvPr/>
        </p:nvGrpSpPr>
        <p:grpSpPr>
          <a:xfrm>
            <a:off x="4876800" y="2209800"/>
            <a:ext cx="3352800" cy="1447800"/>
            <a:chOff x="6629400" y="304800"/>
            <a:chExt cx="3352800" cy="1447800"/>
          </a:xfrm>
        </p:grpSpPr>
        <p:sp>
          <p:nvSpPr>
            <p:cNvPr id="31" name="Rectangle 30"/>
            <p:cNvSpPr/>
            <p:nvPr/>
          </p:nvSpPr>
          <p:spPr bwMode="auto">
            <a:xfrm>
              <a:off x="7315200" y="304800"/>
              <a:ext cx="2667000" cy="6858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TARGET_TO_SOURCE</a:t>
              </a:r>
            </a:p>
            <a:p>
              <a:pPr marL="0" marR="0" indent="0" algn="l" defTabSz="914400" rtl="0" eaLnBrk="0" fontAlgn="base" latinLnBrk="0" hangingPunct="0">
                <a:lnSpc>
                  <a:spcPct val="100000"/>
                </a:lnSpc>
                <a:spcBef>
                  <a:spcPct val="0"/>
                </a:spcBef>
                <a:spcAft>
                  <a:spcPct val="0"/>
                </a:spcAft>
                <a:buClrTx/>
                <a:buSzTx/>
                <a:buFontTx/>
                <a:buNone/>
                <a:tabLst/>
              </a:pPr>
              <a:r>
                <a:rPr lang="en-US" dirty="0" smtClean="0"/>
                <a:t>SOURCE_TO_TARGET</a:t>
              </a:r>
              <a:endParaRPr kumimoji="0" lang="en-US" sz="1800" b="0" i="0" u="none" strike="noStrike" cap="none" normalizeH="0" baseline="0" dirty="0" smtClean="0">
                <a:ln>
                  <a:noFill/>
                </a:ln>
                <a:solidFill>
                  <a:schemeClr val="tx1"/>
                </a:solidFill>
                <a:effectLst/>
                <a:latin typeface="Arial" charset="0"/>
              </a:endParaRPr>
            </a:p>
          </p:txBody>
        </p:sp>
        <p:cxnSp>
          <p:nvCxnSpPr>
            <p:cNvPr id="32" name="Straight Connector 31"/>
            <p:cNvCxnSpPr/>
            <p:nvPr/>
          </p:nvCxnSpPr>
          <p:spPr bwMode="auto">
            <a:xfrm flipH="1">
              <a:off x="6629400" y="990600"/>
              <a:ext cx="685800" cy="76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3" name="Straight Connector 32"/>
            <p:cNvCxnSpPr/>
            <p:nvPr/>
          </p:nvCxnSpPr>
          <p:spPr bwMode="auto">
            <a:xfrm flipH="1">
              <a:off x="7620000" y="990600"/>
              <a:ext cx="2362200" cy="76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4" name="Straight Connector 33"/>
            <p:cNvCxnSpPr/>
            <p:nvPr/>
          </p:nvCxnSpPr>
          <p:spPr bwMode="auto">
            <a:xfrm flipH="1">
              <a:off x="6629400" y="304800"/>
              <a:ext cx="685800" cy="14478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23948433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br>
              <a:rPr lang="en-US" dirty="0"/>
            </a:br>
            <a:r>
              <a:rPr lang="en-US" sz="2800" dirty="0">
                <a:solidFill>
                  <a:srgbClr val="FF0000"/>
                </a:solidFill>
              </a:rPr>
              <a:t>Associations</a:t>
            </a:r>
            <a:endParaRPr lang="en-US" dirty="0"/>
          </a:p>
        </p:txBody>
      </p:sp>
      <p:pic>
        <p:nvPicPr>
          <p:cNvPr id="5" name="Content Placeholder 4" descr="Screen Shot 2013-04-11 at 12.43.45 PM.png"/>
          <p:cNvPicPr>
            <a:picLocks noGrp="1" noChangeAspect="1"/>
          </p:cNvPicPr>
          <p:nvPr>
            <p:ph idx="1"/>
          </p:nvPr>
        </p:nvPicPr>
        <p:blipFill>
          <a:blip r:embed="rId3">
            <a:extLst>
              <a:ext uri="{28A0092B-C50C-407E-A947-70E740481C1C}">
                <a14:useLocalDpi xmlns:a14="http://schemas.microsoft.com/office/drawing/2010/main" val="0"/>
              </a:ext>
            </a:extLst>
          </a:blip>
          <a:srcRect l="-17095" r="-17095"/>
          <a:stretch>
            <a:fillRect/>
          </a:stretch>
        </p:blipFill>
        <p:spPr/>
      </p:pic>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73</a:t>
            </a:fld>
            <a:endParaRPr lang="en-US"/>
          </a:p>
        </p:txBody>
      </p:sp>
      <p:grpSp>
        <p:nvGrpSpPr>
          <p:cNvPr id="14" name="Group 13"/>
          <p:cNvGrpSpPr/>
          <p:nvPr/>
        </p:nvGrpSpPr>
        <p:grpSpPr>
          <a:xfrm>
            <a:off x="990600" y="1143000"/>
            <a:ext cx="7696200" cy="381000"/>
            <a:chOff x="990600" y="1143000"/>
            <a:chExt cx="7696200" cy="381000"/>
          </a:xfrm>
        </p:grpSpPr>
        <p:sp>
          <p:nvSpPr>
            <p:cNvPr id="13" name="Rectangular Callout 12"/>
            <p:cNvSpPr/>
            <p:nvPr/>
          </p:nvSpPr>
          <p:spPr bwMode="auto">
            <a:xfrm>
              <a:off x="990600" y="1143000"/>
              <a:ext cx="7696200" cy="381000"/>
            </a:xfrm>
            <a:prstGeom prst="wedgeRectCallout">
              <a:avLst>
                <a:gd name="adj1" fmla="val -34295"/>
                <a:gd name="adj2" fmla="val 461648"/>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40" name="Picture 39"/>
            <p:cNvPicPr>
              <a:picLocks noChangeAspect="1"/>
            </p:cNvPicPr>
            <p:nvPr/>
          </p:nvPicPr>
          <p:blipFill>
            <a:blip r:embed="rId4"/>
            <a:stretch>
              <a:fillRect/>
            </a:stretch>
          </p:blipFill>
          <p:spPr>
            <a:xfrm>
              <a:off x="1066800" y="1219200"/>
              <a:ext cx="7581900" cy="279400"/>
            </a:xfrm>
            <a:prstGeom prst="rect">
              <a:avLst/>
            </a:prstGeom>
          </p:spPr>
        </p:pic>
      </p:grpSp>
      <p:grpSp>
        <p:nvGrpSpPr>
          <p:cNvPr id="15" name="Group 14"/>
          <p:cNvGrpSpPr/>
          <p:nvPr/>
        </p:nvGrpSpPr>
        <p:grpSpPr>
          <a:xfrm>
            <a:off x="457200" y="1828800"/>
            <a:ext cx="1600200" cy="381000"/>
            <a:chOff x="457200" y="1828800"/>
            <a:chExt cx="1600200" cy="381000"/>
          </a:xfrm>
        </p:grpSpPr>
        <p:sp>
          <p:nvSpPr>
            <p:cNvPr id="26" name="Rectangular Callout 25"/>
            <p:cNvSpPr/>
            <p:nvPr/>
          </p:nvSpPr>
          <p:spPr bwMode="auto">
            <a:xfrm>
              <a:off x="457200" y="1828800"/>
              <a:ext cx="1600200" cy="381000"/>
            </a:xfrm>
            <a:prstGeom prst="wedgeRectCallout">
              <a:avLst>
                <a:gd name="adj1" fmla="val 53092"/>
                <a:gd name="adj2" fmla="val 413399"/>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3" name="Picture 2"/>
            <p:cNvPicPr>
              <a:picLocks noChangeAspect="1"/>
            </p:cNvPicPr>
            <p:nvPr/>
          </p:nvPicPr>
          <p:blipFill>
            <a:blip r:embed="rId5"/>
            <a:stretch>
              <a:fillRect/>
            </a:stretch>
          </p:blipFill>
          <p:spPr>
            <a:xfrm>
              <a:off x="533400" y="1905000"/>
              <a:ext cx="1485900" cy="279400"/>
            </a:xfrm>
            <a:prstGeom prst="rect">
              <a:avLst/>
            </a:prstGeom>
          </p:spPr>
        </p:pic>
      </p:grpSp>
      <p:grpSp>
        <p:nvGrpSpPr>
          <p:cNvPr id="16" name="Group 15"/>
          <p:cNvGrpSpPr/>
          <p:nvPr/>
        </p:nvGrpSpPr>
        <p:grpSpPr>
          <a:xfrm>
            <a:off x="4495800" y="2362200"/>
            <a:ext cx="3886200" cy="381000"/>
            <a:chOff x="4495800" y="2362200"/>
            <a:chExt cx="3886200" cy="381000"/>
          </a:xfrm>
        </p:grpSpPr>
        <p:sp>
          <p:nvSpPr>
            <p:cNvPr id="27" name="Rectangular Callout 26"/>
            <p:cNvSpPr/>
            <p:nvPr/>
          </p:nvSpPr>
          <p:spPr bwMode="auto">
            <a:xfrm>
              <a:off x="4495800" y="2362200"/>
              <a:ext cx="3886200" cy="381000"/>
            </a:xfrm>
            <a:prstGeom prst="wedgeRectCallout">
              <a:avLst>
                <a:gd name="adj1" fmla="val -87227"/>
                <a:gd name="adj2" fmla="val 277427"/>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6" name="Picture 5"/>
            <p:cNvPicPr>
              <a:picLocks noChangeAspect="1"/>
            </p:cNvPicPr>
            <p:nvPr/>
          </p:nvPicPr>
          <p:blipFill>
            <a:blip r:embed="rId6"/>
            <a:stretch>
              <a:fillRect/>
            </a:stretch>
          </p:blipFill>
          <p:spPr>
            <a:xfrm>
              <a:off x="4495800" y="2362200"/>
              <a:ext cx="3822700" cy="292100"/>
            </a:xfrm>
            <a:prstGeom prst="rect">
              <a:avLst/>
            </a:prstGeom>
          </p:spPr>
        </p:pic>
      </p:grpSp>
      <p:grpSp>
        <p:nvGrpSpPr>
          <p:cNvPr id="21" name="Group 20"/>
          <p:cNvGrpSpPr/>
          <p:nvPr/>
        </p:nvGrpSpPr>
        <p:grpSpPr>
          <a:xfrm>
            <a:off x="3200400" y="4953000"/>
            <a:ext cx="1524000" cy="304800"/>
            <a:chOff x="3200400" y="4953000"/>
            <a:chExt cx="1524000" cy="304800"/>
          </a:xfrm>
        </p:grpSpPr>
        <p:sp>
          <p:nvSpPr>
            <p:cNvPr id="25" name="Rectangular Callout 24"/>
            <p:cNvSpPr/>
            <p:nvPr/>
          </p:nvSpPr>
          <p:spPr bwMode="auto">
            <a:xfrm>
              <a:off x="3200400" y="4953000"/>
              <a:ext cx="1524000" cy="304800"/>
            </a:xfrm>
            <a:prstGeom prst="wedgeRectCallout">
              <a:avLst>
                <a:gd name="adj1" fmla="val -108853"/>
                <a:gd name="adj2" fmla="val 149128"/>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9" name="Picture 8"/>
            <p:cNvPicPr>
              <a:picLocks noChangeAspect="1"/>
            </p:cNvPicPr>
            <p:nvPr/>
          </p:nvPicPr>
          <p:blipFill>
            <a:blip r:embed="rId7"/>
            <a:stretch>
              <a:fillRect/>
            </a:stretch>
          </p:blipFill>
          <p:spPr>
            <a:xfrm>
              <a:off x="3276600" y="5029200"/>
              <a:ext cx="1422400" cy="228600"/>
            </a:xfrm>
            <a:prstGeom prst="rect">
              <a:avLst/>
            </a:prstGeom>
          </p:spPr>
        </p:pic>
      </p:grpSp>
      <p:grpSp>
        <p:nvGrpSpPr>
          <p:cNvPr id="8" name="Group 7"/>
          <p:cNvGrpSpPr/>
          <p:nvPr/>
        </p:nvGrpSpPr>
        <p:grpSpPr>
          <a:xfrm>
            <a:off x="6781800" y="2895600"/>
            <a:ext cx="1981200" cy="304800"/>
            <a:chOff x="6705600" y="2895600"/>
            <a:chExt cx="1981200" cy="304800"/>
          </a:xfrm>
        </p:grpSpPr>
        <p:sp>
          <p:nvSpPr>
            <p:cNvPr id="19" name="Rectangular Callout 18"/>
            <p:cNvSpPr/>
            <p:nvPr/>
          </p:nvSpPr>
          <p:spPr bwMode="auto">
            <a:xfrm>
              <a:off x="6705600" y="2895600"/>
              <a:ext cx="1981200" cy="304800"/>
            </a:xfrm>
            <a:prstGeom prst="wedgeRectCallout">
              <a:avLst>
                <a:gd name="adj1" fmla="val -51075"/>
                <a:gd name="adj2" fmla="val 16557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7" name="Picture 6"/>
            <p:cNvPicPr>
              <a:picLocks noChangeAspect="1"/>
            </p:cNvPicPr>
            <p:nvPr/>
          </p:nvPicPr>
          <p:blipFill>
            <a:blip r:embed="rId8"/>
            <a:stretch>
              <a:fillRect/>
            </a:stretch>
          </p:blipFill>
          <p:spPr>
            <a:xfrm>
              <a:off x="6858000" y="2895600"/>
              <a:ext cx="1549400" cy="304800"/>
            </a:xfrm>
            <a:prstGeom prst="rect">
              <a:avLst/>
            </a:prstGeom>
          </p:spPr>
        </p:pic>
      </p:grpSp>
    </p:spTree>
    <p:extLst>
      <p:ext uri="{BB962C8B-B14F-4D97-AF65-F5344CB8AC3E}">
        <p14:creationId xmlns:p14="http://schemas.microsoft.com/office/powerpoint/2010/main" val="22546661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br>
              <a:rPr lang="en-US" dirty="0"/>
            </a:br>
            <a:r>
              <a:rPr lang="en-US" sz="2800" dirty="0">
                <a:solidFill>
                  <a:srgbClr val="FF0000"/>
                </a:solidFill>
              </a:rPr>
              <a:t>Associations</a:t>
            </a:r>
            <a:endParaRPr lang="en-US" dirty="0"/>
          </a:p>
        </p:txBody>
      </p:sp>
      <p:sp>
        <p:nvSpPr>
          <p:cNvPr id="3" name="Content Placeholder 2"/>
          <p:cNvSpPr>
            <a:spLocks noGrp="1"/>
          </p:cNvSpPr>
          <p:nvPr>
            <p:ph idx="1"/>
          </p:nvPr>
        </p:nvSpPr>
        <p:spPr>
          <a:ln>
            <a:solidFill>
              <a:srgbClr val="CC3300"/>
            </a:solidFill>
          </a:ln>
        </p:spPr>
        <p:txBody>
          <a:bodyPr/>
          <a:lstStyle/>
          <a:p>
            <a:pPr marL="0" indent="0">
              <a:buNone/>
            </a:pPr>
            <a:r>
              <a:rPr lang="en-US" dirty="0" smtClean="0"/>
              <a:t>Review:</a:t>
            </a:r>
          </a:p>
          <a:p>
            <a:pPr marL="0" indent="0">
              <a:buNone/>
            </a:pPr>
            <a:r>
              <a:rPr lang="en-US" dirty="0" smtClean="0">
                <a:solidFill>
                  <a:srgbClr val="3366FF"/>
                </a:solidFill>
              </a:rPr>
              <a:t>&lt;Base URL and code system version&gt;</a:t>
            </a:r>
            <a:r>
              <a:rPr lang="en-US" dirty="0" smtClean="0"/>
              <a:t>/	</a:t>
            </a:r>
            <a:r>
              <a:rPr lang="en-US" dirty="0" smtClean="0">
                <a:solidFill>
                  <a:srgbClr val="FF0000"/>
                </a:solidFill>
              </a:rPr>
              <a:t>+</a:t>
            </a:r>
          </a:p>
          <a:p>
            <a:pPr marL="0" indent="0">
              <a:buNone/>
            </a:pPr>
            <a:r>
              <a:rPr lang="en-US" dirty="0" smtClean="0">
                <a:solidFill>
                  <a:srgbClr val="008000"/>
                </a:solidFill>
              </a:rPr>
              <a:t>associations</a:t>
            </a:r>
          </a:p>
          <a:p>
            <a:pPr marL="0" indent="0">
              <a:buNone/>
            </a:pPr>
            <a:r>
              <a:rPr lang="en-US" dirty="0" smtClean="0">
                <a:solidFill>
                  <a:srgbClr val="3366FF"/>
                </a:solidFill>
              </a:rPr>
              <a:t>&lt;Base URL and </a:t>
            </a:r>
            <a:r>
              <a:rPr lang="en-US" dirty="0" err="1" smtClean="0">
                <a:solidFill>
                  <a:srgbClr val="3366FF"/>
                </a:solidFill>
              </a:rPr>
              <a:t>codesystem</a:t>
            </a:r>
            <a:r>
              <a:rPr lang="en-US" dirty="0" smtClean="0">
                <a:solidFill>
                  <a:srgbClr val="3366FF"/>
                </a:solidFill>
              </a:rPr>
              <a:t> version&gt;</a:t>
            </a:r>
            <a:r>
              <a:rPr lang="en-US" dirty="0"/>
              <a:t>/</a:t>
            </a:r>
            <a:r>
              <a:rPr lang="en-US" dirty="0" smtClean="0"/>
              <a:t>	</a:t>
            </a:r>
            <a:r>
              <a:rPr lang="en-US" dirty="0" smtClean="0">
                <a:solidFill>
                  <a:srgbClr val="FF0000"/>
                </a:solidFill>
              </a:rPr>
              <a:t>+</a:t>
            </a:r>
          </a:p>
          <a:p>
            <a:pPr marL="0" indent="0">
              <a:buNone/>
            </a:pPr>
            <a:r>
              <a:rPr lang="en-US" dirty="0" smtClean="0">
                <a:solidFill>
                  <a:srgbClr val="008000"/>
                </a:solidFill>
              </a:rPr>
              <a:t>entity</a:t>
            </a:r>
            <a:r>
              <a:rPr lang="en-US" dirty="0" smtClean="0"/>
              <a:t>/</a:t>
            </a:r>
            <a:r>
              <a:rPr lang="en-US" dirty="0" smtClean="0">
                <a:solidFill>
                  <a:srgbClr val="000090"/>
                </a:solidFill>
              </a:rPr>
              <a:t>&lt;entity code&gt;</a:t>
            </a:r>
            <a:r>
              <a:rPr lang="en-US" dirty="0" smtClean="0"/>
              <a:t>/</a:t>
            </a:r>
            <a:r>
              <a:rPr lang="en-US" dirty="0" smtClean="0">
                <a:solidFill>
                  <a:srgbClr val="008000"/>
                </a:solidFill>
              </a:rPr>
              <a:t>subjectof</a:t>
            </a:r>
          </a:p>
          <a:p>
            <a:pPr marL="0" indent="0">
              <a:buNone/>
            </a:pPr>
            <a:r>
              <a:rPr lang="en-US" dirty="0">
                <a:solidFill>
                  <a:srgbClr val="3366FF"/>
                </a:solidFill>
              </a:rPr>
              <a:t>&lt;Base URL and </a:t>
            </a:r>
            <a:r>
              <a:rPr lang="en-US" dirty="0" err="1">
                <a:solidFill>
                  <a:srgbClr val="3366FF"/>
                </a:solidFill>
              </a:rPr>
              <a:t>codesystem</a:t>
            </a:r>
            <a:r>
              <a:rPr lang="en-US" dirty="0">
                <a:solidFill>
                  <a:srgbClr val="3366FF"/>
                </a:solidFill>
              </a:rPr>
              <a:t> version</a:t>
            </a:r>
            <a:r>
              <a:rPr lang="en-US" dirty="0" smtClean="0">
                <a:solidFill>
                  <a:srgbClr val="3366FF"/>
                </a:solidFill>
              </a:rPr>
              <a:t>&gt;</a:t>
            </a:r>
            <a:r>
              <a:rPr lang="en-US" dirty="0"/>
              <a:t>/	</a:t>
            </a:r>
            <a:r>
              <a:rPr lang="en-US" dirty="0">
                <a:solidFill>
                  <a:srgbClr val="FF0000"/>
                </a:solidFill>
              </a:rPr>
              <a:t>+</a:t>
            </a:r>
          </a:p>
          <a:p>
            <a:pPr marL="0" indent="0">
              <a:buNone/>
            </a:pPr>
            <a:r>
              <a:rPr lang="en-US" dirty="0" smtClean="0">
                <a:solidFill>
                  <a:srgbClr val="008000"/>
                </a:solidFill>
              </a:rPr>
              <a:t>entity</a:t>
            </a:r>
            <a:r>
              <a:rPr lang="en-US" dirty="0"/>
              <a:t>/</a:t>
            </a:r>
            <a:r>
              <a:rPr lang="en-US" dirty="0">
                <a:solidFill>
                  <a:srgbClr val="000090"/>
                </a:solidFill>
              </a:rPr>
              <a:t>&lt;entity code&gt;</a:t>
            </a:r>
            <a:r>
              <a:rPr lang="en-US" dirty="0" smtClean="0"/>
              <a:t>/</a:t>
            </a:r>
            <a:r>
              <a:rPr lang="en-US" dirty="0" smtClean="0">
                <a:solidFill>
                  <a:srgbClr val="008000"/>
                </a:solidFill>
              </a:rPr>
              <a:t>targetof</a:t>
            </a:r>
            <a:endParaRPr lang="en-US" dirty="0">
              <a:solidFill>
                <a:srgbClr val="008000"/>
              </a:solidFill>
            </a:endParaRPr>
          </a:p>
          <a:p>
            <a:pPr marL="0" indent="0">
              <a:buNone/>
            </a:pPr>
            <a:endParaRPr lang="en-US" dirty="0" smtClean="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74</a:t>
            </a:fld>
            <a:endParaRPr lang="en-US"/>
          </a:p>
        </p:txBody>
      </p:sp>
    </p:spTree>
    <p:extLst>
      <p:ext uri="{BB962C8B-B14F-4D97-AF65-F5344CB8AC3E}">
        <p14:creationId xmlns:p14="http://schemas.microsoft.com/office/powerpoint/2010/main" val="210646855"/>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br>
              <a:rPr lang="en-US" dirty="0"/>
            </a:br>
            <a:r>
              <a:rPr lang="en-US" sz="2800" dirty="0">
                <a:solidFill>
                  <a:srgbClr val="FF0000"/>
                </a:solidFill>
              </a:rPr>
              <a:t>Associations</a:t>
            </a:r>
            <a:endParaRPr lang="en-US" dirty="0"/>
          </a:p>
        </p:txBody>
      </p:sp>
      <p:sp>
        <p:nvSpPr>
          <p:cNvPr id="3" name="Content Placeholder 2"/>
          <p:cNvSpPr>
            <a:spLocks noGrp="1"/>
          </p:cNvSpPr>
          <p:nvPr>
            <p:ph idx="1"/>
          </p:nvPr>
        </p:nvSpPr>
        <p:spPr/>
        <p:txBody>
          <a:bodyPr/>
          <a:lstStyle/>
          <a:p>
            <a:pPr marL="0" indent="0">
              <a:buNone/>
            </a:pPr>
            <a:r>
              <a:rPr lang="en-US" dirty="0" smtClean="0"/>
              <a:t>Review:</a:t>
            </a:r>
          </a:p>
          <a:p>
            <a:pPr marL="0" indent="0">
              <a:buNone/>
            </a:pPr>
            <a:r>
              <a:rPr lang="en-US" dirty="0" smtClean="0">
                <a:solidFill>
                  <a:srgbClr val="3366FF"/>
                </a:solidFill>
              </a:rPr>
              <a:t>&lt;</a:t>
            </a:r>
            <a:r>
              <a:rPr lang="en-US" dirty="0">
                <a:solidFill>
                  <a:srgbClr val="3366FF"/>
                </a:solidFill>
              </a:rPr>
              <a:t>Base URL and </a:t>
            </a:r>
            <a:r>
              <a:rPr lang="en-US" dirty="0" err="1">
                <a:solidFill>
                  <a:srgbClr val="3366FF"/>
                </a:solidFill>
              </a:rPr>
              <a:t>codesystem</a:t>
            </a:r>
            <a:r>
              <a:rPr lang="en-US" dirty="0">
                <a:solidFill>
                  <a:srgbClr val="3366FF"/>
                </a:solidFill>
              </a:rPr>
              <a:t> version</a:t>
            </a:r>
            <a:r>
              <a:rPr lang="en-US" dirty="0" smtClean="0">
                <a:solidFill>
                  <a:srgbClr val="3366FF"/>
                </a:solidFill>
              </a:rPr>
              <a:t>&gt;</a:t>
            </a:r>
            <a:r>
              <a:rPr lang="en-US" dirty="0"/>
              <a:t>/</a:t>
            </a:r>
            <a:r>
              <a:rPr lang="en-US" dirty="0">
                <a:solidFill>
                  <a:srgbClr val="FF0000"/>
                </a:solidFill>
              </a:rPr>
              <a:t>	+</a:t>
            </a:r>
          </a:p>
          <a:p>
            <a:pPr marL="0" indent="0">
              <a:buNone/>
            </a:pPr>
            <a:r>
              <a:rPr lang="en-US" dirty="0" smtClean="0">
                <a:solidFill>
                  <a:srgbClr val="008000"/>
                </a:solidFill>
              </a:rPr>
              <a:t>entity</a:t>
            </a:r>
            <a:r>
              <a:rPr lang="en-US" dirty="0"/>
              <a:t>/</a:t>
            </a:r>
            <a:r>
              <a:rPr lang="en-US" dirty="0">
                <a:solidFill>
                  <a:srgbClr val="000090"/>
                </a:solidFill>
              </a:rPr>
              <a:t>&lt;entity code&gt;</a:t>
            </a:r>
            <a:r>
              <a:rPr lang="en-US" dirty="0" smtClean="0"/>
              <a:t>/</a:t>
            </a:r>
            <a:r>
              <a:rPr lang="en-US" dirty="0" smtClean="0">
                <a:solidFill>
                  <a:srgbClr val="008000"/>
                </a:solidFill>
              </a:rPr>
              <a:t>children</a:t>
            </a:r>
          </a:p>
          <a:p>
            <a:pPr marL="0" indent="0">
              <a:buNone/>
            </a:pPr>
            <a:r>
              <a:rPr lang="en-US" dirty="0">
                <a:solidFill>
                  <a:srgbClr val="3366FF"/>
                </a:solidFill>
              </a:rPr>
              <a:t>&lt;Base URL and </a:t>
            </a:r>
            <a:r>
              <a:rPr lang="en-US" dirty="0" err="1">
                <a:solidFill>
                  <a:srgbClr val="3366FF"/>
                </a:solidFill>
              </a:rPr>
              <a:t>codesystem</a:t>
            </a:r>
            <a:r>
              <a:rPr lang="en-US" dirty="0">
                <a:solidFill>
                  <a:srgbClr val="3366FF"/>
                </a:solidFill>
              </a:rPr>
              <a:t> version&gt;</a:t>
            </a:r>
            <a:r>
              <a:rPr lang="en-US" dirty="0"/>
              <a:t>/</a:t>
            </a:r>
            <a:r>
              <a:rPr lang="en-US" dirty="0">
                <a:solidFill>
                  <a:srgbClr val="FF0000"/>
                </a:solidFill>
              </a:rPr>
              <a:t>	+</a:t>
            </a:r>
          </a:p>
          <a:p>
            <a:pPr marL="0" indent="0">
              <a:buNone/>
            </a:pPr>
            <a:r>
              <a:rPr lang="en-US" dirty="0">
                <a:solidFill>
                  <a:srgbClr val="008000"/>
                </a:solidFill>
              </a:rPr>
              <a:t>entity</a:t>
            </a:r>
            <a:r>
              <a:rPr lang="en-US" dirty="0"/>
              <a:t>/</a:t>
            </a:r>
            <a:r>
              <a:rPr lang="en-US" dirty="0">
                <a:solidFill>
                  <a:srgbClr val="000090"/>
                </a:solidFill>
              </a:rPr>
              <a:t>&lt;entity code&gt;</a:t>
            </a:r>
            <a:r>
              <a:rPr lang="en-US" dirty="0" smtClean="0"/>
              <a:t>/</a:t>
            </a:r>
            <a:r>
              <a:rPr lang="en-US" dirty="0" smtClean="0">
                <a:solidFill>
                  <a:srgbClr val="008000"/>
                </a:solidFill>
              </a:rPr>
              <a:t>descendants</a:t>
            </a:r>
          </a:p>
          <a:p>
            <a:pPr marL="0" indent="0">
              <a:buNone/>
            </a:pPr>
            <a:r>
              <a:rPr lang="en-US" dirty="0">
                <a:solidFill>
                  <a:srgbClr val="3366FF"/>
                </a:solidFill>
              </a:rPr>
              <a:t>&lt;Base URL and </a:t>
            </a:r>
            <a:r>
              <a:rPr lang="en-US" dirty="0" err="1">
                <a:solidFill>
                  <a:srgbClr val="3366FF"/>
                </a:solidFill>
              </a:rPr>
              <a:t>codesystem</a:t>
            </a:r>
            <a:r>
              <a:rPr lang="en-US" dirty="0">
                <a:solidFill>
                  <a:srgbClr val="3366FF"/>
                </a:solidFill>
              </a:rPr>
              <a:t> version&gt;</a:t>
            </a:r>
            <a:r>
              <a:rPr lang="en-US" dirty="0"/>
              <a:t>/</a:t>
            </a:r>
            <a:r>
              <a:rPr lang="en-US" dirty="0">
                <a:solidFill>
                  <a:srgbClr val="FF0000"/>
                </a:solidFill>
              </a:rPr>
              <a:t>	+</a:t>
            </a:r>
          </a:p>
          <a:p>
            <a:pPr marL="0" indent="0">
              <a:buNone/>
            </a:pPr>
            <a:r>
              <a:rPr lang="en-US" dirty="0">
                <a:solidFill>
                  <a:srgbClr val="008000"/>
                </a:solidFill>
              </a:rPr>
              <a:t>entity</a:t>
            </a:r>
            <a:r>
              <a:rPr lang="en-US" dirty="0"/>
              <a:t>/</a:t>
            </a:r>
            <a:r>
              <a:rPr lang="en-US" dirty="0">
                <a:solidFill>
                  <a:srgbClr val="000090"/>
                </a:solidFill>
              </a:rPr>
              <a:t>&lt;entity code&gt;</a:t>
            </a:r>
            <a:r>
              <a:rPr lang="en-US" dirty="0"/>
              <a:t>/</a:t>
            </a:r>
            <a:r>
              <a:rPr lang="en-US" dirty="0" smtClean="0">
                <a:solidFill>
                  <a:srgbClr val="008000"/>
                </a:solidFill>
              </a:rPr>
              <a:t>children/graph</a:t>
            </a:r>
            <a:endParaRPr lang="en-US" dirty="0" smtClean="0"/>
          </a:p>
          <a:p>
            <a:pPr marL="0" indent="0">
              <a:buNone/>
            </a:pPr>
            <a:r>
              <a:rPr lang="en-US" dirty="0" smtClean="0"/>
              <a:t>.</a:t>
            </a:r>
            <a:endParaRPr lang="en-US" dirty="0"/>
          </a:p>
          <a:p>
            <a:pPr marL="0" indent="0">
              <a:buNone/>
            </a:pPr>
            <a:endParaRPr lang="en-US" dirty="0" smtClean="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75</a:t>
            </a:fld>
            <a:endParaRPr lang="en-US"/>
          </a:p>
        </p:txBody>
      </p:sp>
    </p:spTree>
    <p:extLst>
      <p:ext uri="{BB962C8B-B14F-4D97-AF65-F5344CB8AC3E}">
        <p14:creationId xmlns:p14="http://schemas.microsoft.com/office/powerpoint/2010/main" val="303499235"/>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br>
              <a:rPr lang="en-US" dirty="0"/>
            </a:br>
            <a:r>
              <a:rPr lang="en-US" sz="2800" dirty="0">
                <a:solidFill>
                  <a:srgbClr val="FF0000"/>
                </a:solidFill>
              </a:rPr>
              <a:t>Associations</a:t>
            </a:r>
            <a:endParaRPr lang="en-US" dirty="0"/>
          </a:p>
        </p:txBody>
      </p:sp>
      <p:sp>
        <p:nvSpPr>
          <p:cNvPr id="3" name="Content Placeholder 2"/>
          <p:cNvSpPr>
            <a:spLocks noGrp="1"/>
          </p:cNvSpPr>
          <p:nvPr>
            <p:ph idx="1"/>
          </p:nvPr>
        </p:nvSpPr>
        <p:spPr/>
        <p:txBody>
          <a:bodyPr/>
          <a:lstStyle/>
          <a:p>
            <a:pPr marL="0" indent="0">
              <a:buNone/>
            </a:pPr>
            <a:r>
              <a:rPr lang="en-US" dirty="0" smtClean="0"/>
              <a:t>Scenario</a:t>
            </a:r>
          </a:p>
          <a:p>
            <a:r>
              <a:rPr lang="en-US" dirty="0" smtClean="0"/>
              <a:t>An end user wants to to find instances of a class of medications</a:t>
            </a:r>
          </a:p>
          <a:p>
            <a:r>
              <a:rPr lang="en-US" dirty="0" smtClean="0"/>
              <a:t>End user chooses a term in code system as a starting place.</a:t>
            </a:r>
          </a:p>
          <a:p>
            <a:r>
              <a:rPr lang="en-US" dirty="0" smtClean="0"/>
              <a:t>A set of associations are displayed</a:t>
            </a:r>
          </a:p>
          <a:p>
            <a:r>
              <a:rPr lang="en-US" dirty="0" smtClean="0"/>
              <a:t>User chooses an appropriate association and depth to resolve a hierarchy …</a:t>
            </a: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76</a:t>
            </a:fld>
            <a:endParaRPr lang="en-US"/>
          </a:p>
        </p:txBody>
      </p:sp>
    </p:spTree>
    <p:extLst>
      <p:ext uri="{BB962C8B-B14F-4D97-AF65-F5344CB8AC3E}">
        <p14:creationId xmlns:p14="http://schemas.microsoft.com/office/powerpoint/2010/main" val="855061526"/>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API</a:t>
            </a:r>
            <a:br>
              <a:rPr lang="en-US" dirty="0"/>
            </a:br>
            <a:r>
              <a:rPr lang="en-US" sz="2800" dirty="0">
                <a:solidFill>
                  <a:srgbClr val="FF0000"/>
                </a:solidFill>
              </a:rPr>
              <a:t>Associations</a:t>
            </a:r>
            <a:endParaRPr lang="en-US" dirty="0"/>
          </a:p>
        </p:txBody>
      </p:sp>
      <p:sp>
        <p:nvSpPr>
          <p:cNvPr id="3" name="Content Placeholder 2"/>
          <p:cNvSpPr>
            <a:spLocks noGrp="1"/>
          </p:cNvSpPr>
          <p:nvPr>
            <p:ph idx="1"/>
          </p:nvPr>
        </p:nvSpPr>
        <p:spPr/>
        <p:txBody>
          <a:bodyPr/>
          <a:lstStyle/>
          <a:p>
            <a:pPr marL="0" indent="0">
              <a:buNone/>
            </a:pPr>
            <a:r>
              <a:rPr lang="en-US" dirty="0" smtClean="0"/>
              <a:t>Scenario continued</a:t>
            </a:r>
          </a:p>
          <a:p>
            <a:pPr marL="0" indent="0">
              <a:buNone/>
            </a:pPr>
            <a:r>
              <a:rPr lang="en-US" dirty="0" smtClean="0"/>
              <a:t>A hierarchy is displayed with a set of instances at the bottom.  </a:t>
            </a:r>
          </a:p>
          <a:p>
            <a:pPr marL="0" indent="0">
              <a:buNone/>
            </a:pPr>
            <a:r>
              <a:rPr lang="en-US" dirty="0" smtClean="0"/>
              <a:t>Example:</a:t>
            </a:r>
          </a:p>
          <a:p>
            <a:pPr marL="0" indent="0">
              <a:buNone/>
            </a:pPr>
            <a:r>
              <a:rPr lang="en-US" dirty="0" smtClean="0"/>
              <a:t>Analgesics is the top node, leaves are displayed that are dosages of a brand name aspirin and other analgesics.</a:t>
            </a: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77</a:t>
            </a:fld>
            <a:endParaRPr lang="en-US"/>
          </a:p>
        </p:txBody>
      </p:sp>
    </p:spTree>
    <p:extLst>
      <p:ext uri="{BB962C8B-B14F-4D97-AF65-F5344CB8AC3E}">
        <p14:creationId xmlns:p14="http://schemas.microsoft.com/office/powerpoint/2010/main" val="2587993450"/>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t>
            </a:r>
            <a:r>
              <a:rPr lang="en-US" dirty="0" smtClean="0"/>
              <a:t>API</a:t>
            </a:r>
            <a:br>
              <a:rPr lang="en-US" dirty="0" smtClean="0"/>
            </a:br>
            <a:r>
              <a:rPr lang="en-US" sz="2800" dirty="0" smtClean="0">
                <a:solidFill>
                  <a:srgbClr val="FF0000"/>
                </a:solidFill>
              </a:rPr>
              <a:t>Export Format</a:t>
            </a:r>
            <a:endParaRPr lang="en-US" sz="2800" dirty="0"/>
          </a:p>
        </p:txBody>
      </p:sp>
      <p:sp>
        <p:nvSpPr>
          <p:cNvPr id="3" name="Content Placeholder 2"/>
          <p:cNvSpPr>
            <a:spLocks noGrp="1"/>
          </p:cNvSpPr>
          <p:nvPr>
            <p:ph idx="1"/>
          </p:nvPr>
        </p:nvSpPr>
        <p:spPr/>
        <p:txBody>
          <a:bodyPr/>
          <a:lstStyle/>
          <a:p>
            <a:pPr marL="0" indent="0">
              <a:buNone/>
            </a:pPr>
            <a:r>
              <a:rPr lang="en-US" dirty="0" smtClean="0"/>
              <a:t>REST export formats:</a:t>
            </a:r>
            <a:endParaRPr lang="en-US" dirty="0" smtClean="0"/>
          </a:p>
          <a:p>
            <a:r>
              <a:rPr lang="en-US" dirty="0" smtClean="0"/>
              <a:t>Where supported, a choice of formats can be applied to the results. Formats could include such things as OWL, pipe delimited text, or JSON</a:t>
            </a:r>
          </a:p>
          <a:p>
            <a:pPr marL="0" indent="0">
              <a:buNone/>
            </a:pPr>
            <a:r>
              <a:rPr lang="en-US" sz="2800" dirty="0" smtClean="0">
                <a:solidFill>
                  <a:srgbClr val="3366FF"/>
                </a:solidFill>
              </a:rPr>
              <a:t>&lt;Base URL&gt;</a:t>
            </a:r>
            <a:r>
              <a:rPr lang="en-US" sz="2800" dirty="0" smtClean="0"/>
              <a:t>/</a:t>
            </a:r>
            <a:r>
              <a:rPr lang="en-US" sz="2800" dirty="0" err="1" smtClean="0">
                <a:solidFill>
                  <a:srgbClr val="008000"/>
                </a:solidFill>
              </a:rPr>
              <a:t>codesystems&amp;format</a:t>
            </a:r>
            <a:r>
              <a:rPr lang="en-US" sz="2800" dirty="0" smtClean="0">
                <a:solidFill>
                  <a:srgbClr val="008000"/>
                </a:solidFill>
              </a:rPr>
              <a:t>=</a:t>
            </a:r>
            <a:r>
              <a:rPr lang="en-US" sz="2800" dirty="0" smtClean="0">
                <a:solidFill>
                  <a:srgbClr val="000090"/>
                </a:solidFill>
              </a:rPr>
              <a:t>&lt;format&gt;</a:t>
            </a:r>
          </a:p>
          <a:p>
            <a:pPr marL="0" indent="0">
              <a:buNone/>
            </a:pPr>
            <a:endParaRPr lang="en-US" sz="2800" dirty="0" smtClean="0"/>
          </a:p>
          <a:p>
            <a:pPr marL="0" indent="0">
              <a:buNone/>
            </a:pPr>
            <a:r>
              <a:rPr lang="en-US" sz="2800" dirty="0">
                <a:solidFill>
                  <a:srgbClr val="000090"/>
                </a:solidFill>
                <a:hlinkClick r:id="rId2"/>
              </a:rPr>
              <a:t>http://informatics.mayo.edu/cts2/services/py4cts2/cts2/codesystems/?format=</a:t>
            </a:r>
            <a:r>
              <a:rPr lang="en-US" sz="2800" dirty="0" smtClean="0">
                <a:solidFill>
                  <a:srgbClr val="000090"/>
                </a:solidFill>
                <a:hlinkClick r:id="rId2"/>
              </a:rPr>
              <a:t>json</a:t>
            </a:r>
            <a:endParaRPr lang="en-US" sz="2800" dirty="0" smtClean="0">
              <a:solidFill>
                <a:srgbClr val="000090"/>
              </a:solidFill>
            </a:endParaRPr>
          </a:p>
          <a:p>
            <a:pPr marL="0" indent="0">
              <a:buNone/>
            </a:pPr>
            <a:endParaRPr lang="en-US" sz="2800" dirty="0">
              <a:solidFill>
                <a:srgbClr val="000090"/>
              </a:solidFill>
            </a:endParaRPr>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78</a:t>
            </a:fld>
            <a:endParaRPr lang="en-US"/>
          </a:p>
        </p:txBody>
      </p:sp>
    </p:spTree>
    <p:extLst>
      <p:ext uri="{BB962C8B-B14F-4D97-AF65-F5344CB8AC3E}">
        <p14:creationId xmlns:p14="http://schemas.microsoft.com/office/powerpoint/2010/main" val="3749566242"/>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REST Client </a:t>
            </a:r>
            <a:r>
              <a:rPr lang="en-US" dirty="0" smtClean="0"/>
              <a:t>API</a:t>
            </a:r>
            <a:endParaRPr lang="en-US" dirty="0"/>
          </a:p>
        </p:txBody>
      </p:sp>
      <p:sp>
        <p:nvSpPr>
          <p:cNvPr id="3" name="Content Placeholder 2"/>
          <p:cNvSpPr>
            <a:spLocks noGrp="1"/>
          </p:cNvSpPr>
          <p:nvPr>
            <p:ph idx="1"/>
          </p:nvPr>
        </p:nvSpPr>
        <p:spPr/>
        <p:txBody>
          <a:bodyPr/>
          <a:lstStyle/>
          <a:p>
            <a:pPr marL="0" indent="0">
              <a:buNone/>
            </a:pPr>
            <a:r>
              <a:rPr lang="en-US" dirty="0" smtClean="0"/>
              <a:t>Developer Strategies:</a:t>
            </a:r>
          </a:p>
          <a:p>
            <a:r>
              <a:rPr lang="en-US" dirty="0" smtClean="0"/>
              <a:t>Parse initial XML for </a:t>
            </a:r>
            <a:r>
              <a:rPr lang="en-US" dirty="0" err="1" smtClean="0"/>
              <a:t>resourceName</a:t>
            </a:r>
            <a:r>
              <a:rPr lang="en-US" dirty="0" smtClean="0"/>
              <a:t> and construct REST queries</a:t>
            </a:r>
          </a:p>
          <a:p>
            <a:r>
              <a:rPr lang="en-US" dirty="0" smtClean="0"/>
              <a:t>Parse the href</a:t>
            </a:r>
            <a:r>
              <a:rPr lang="en-US" dirty="0"/>
              <a:t> </a:t>
            </a:r>
            <a:r>
              <a:rPr lang="en-US" dirty="0" smtClean="0"/>
              <a:t>from each set of queries and use the resulting XML to resolve further. (Remember each result has either data and possibly </a:t>
            </a:r>
            <a:r>
              <a:rPr lang="en-US" dirty="0" err="1" smtClean="0"/>
              <a:t>href</a:t>
            </a:r>
            <a:r>
              <a:rPr lang="en-US" dirty="0" smtClean="0"/>
              <a:t>(s) pointing to new resource options.)</a:t>
            </a: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79</a:t>
            </a:fld>
            <a:endParaRPr lang="en-US"/>
          </a:p>
        </p:txBody>
      </p:sp>
    </p:spTree>
    <p:extLst>
      <p:ext uri="{BB962C8B-B14F-4D97-AF65-F5344CB8AC3E}">
        <p14:creationId xmlns:p14="http://schemas.microsoft.com/office/powerpoint/2010/main" val="109560630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r>
              <a:rPr lang="en-US" dirty="0">
                <a:latin typeface="Arial" charset="0"/>
              </a:rPr>
              <a:t>How to Approach the </a:t>
            </a:r>
            <a:r>
              <a:rPr lang="en-US" dirty="0" smtClean="0">
                <a:latin typeface="Arial" charset="0"/>
              </a:rPr>
              <a:t>Specification</a:t>
            </a:r>
            <a:endParaRPr lang="en-US" dirty="0">
              <a:latin typeface="Arial" charset="0"/>
            </a:endParaRPr>
          </a:p>
        </p:txBody>
      </p:sp>
      <p:sp>
        <p:nvSpPr>
          <p:cNvPr id="21506" name="Content Placeholder 2"/>
          <p:cNvSpPr>
            <a:spLocks noGrp="1"/>
          </p:cNvSpPr>
          <p:nvPr>
            <p:ph idx="1"/>
          </p:nvPr>
        </p:nvSpPr>
        <p:spPr/>
        <p:txBody>
          <a:bodyPr/>
          <a:lstStyle/>
          <a:p>
            <a:r>
              <a:rPr lang="en-US" dirty="0">
                <a:latin typeface="Arial" charset="0"/>
              </a:rPr>
              <a:t>The specification is designed for modular implementation.  </a:t>
            </a:r>
            <a:r>
              <a:rPr lang="en-US" u="sng" dirty="0">
                <a:solidFill>
                  <a:srgbClr val="FF0000"/>
                </a:solidFill>
                <a:latin typeface="Arial" charset="0"/>
              </a:rPr>
              <a:t>You do not need to implement the entire specification!</a:t>
            </a:r>
          </a:p>
          <a:p>
            <a:r>
              <a:rPr lang="en-US" dirty="0">
                <a:latin typeface="Arial" charset="0"/>
              </a:rPr>
              <a:t>Choose your implementation strategy based on local requirements, not to include a broad spectrum of the </a:t>
            </a:r>
            <a:r>
              <a:rPr lang="en-US" dirty="0" smtClean="0">
                <a:latin typeface="Arial" charset="0"/>
              </a:rPr>
              <a:t>specification</a:t>
            </a:r>
            <a:endParaRPr lang="en-US" dirty="0">
              <a:latin typeface="Arial" charset="0"/>
            </a:endParaRPr>
          </a:p>
          <a:p>
            <a:endParaRPr lang="en-US" dirty="0">
              <a:latin typeface="Arial" charset="0"/>
            </a:endParaRPr>
          </a:p>
        </p:txBody>
      </p:sp>
      <p:sp>
        <p:nvSpPr>
          <p:cNvPr id="2" name="Slide Number Placeholder 1"/>
          <p:cNvSpPr>
            <a:spLocks noGrp="1"/>
          </p:cNvSpPr>
          <p:nvPr>
            <p:ph type="sldNum" sz="quarter" idx="11"/>
          </p:nvPr>
        </p:nvSpPr>
        <p:spPr/>
        <p:txBody>
          <a:bodyPr/>
          <a:lstStyle/>
          <a:p>
            <a:pPr>
              <a:defRPr/>
            </a:pPr>
            <a:fld id="{46C1AD1C-14FA-124C-BDE5-9A4F7356B2F5}" type="slidenum">
              <a:rPr lang="en-US" smtClean="0"/>
              <a:pPr>
                <a:defRPr/>
              </a:pPr>
              <a:t>8</a:t>
            </a:fld>
            <a:endParaRPr lang="en-US"/>
          </a:p>
        </p:txBody>
      </p:sp>
    </p:spTree>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49275"/>
            <a:ext cx="8153400" cy="822325"/>
          </a:xfrm>
        </p:spPr>
        <p:txBody>
          <a:bodyPr/>
          <a:lstStyle/>
          <a:p>
            <a:r>
              <a:rPr lang="en-US" dirty="0"/>
              <a:t>CTS2 REST Client API</a:t>
            </a:r>
            <a:r>
              <a:rPr lang="en-US" dirty="0" smtClean="0"/>
              <a:t/>
            </a:r>
            <a:br>
              <a:rPr lang="en-US" dirty="0" smtClean="0"/>
            </a:br>
            <a:r>
              <a:rPr lang="en-US" sz="2800" dirty="0" smtClean="0">
                <a:solidFill>
                  <a:srgbClr val="FF0000"/>
                </a:solidFill>
              </a:rPr>
              <a:t>Summary</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smtClean="0"/>
              <a:t>Developers should now be able to text match search on CTS2 module attributes</a:t>
            </a:r>
          </a:p>
          <a:p>
            <a:r>
              <a:rPr lang="en-US" dirty="0"/>
              <a:t>R</a:t>
            </a:r>
            <a:r>
              <a:rPr lang="en-US" dirty="0" smtClean="0"/>
              <a:t>etrieve coed systems, entities, value sets, and associations</a:t>
            </a:r>
          </a:p>
          <a:p>
            <a:r>
              <a:rPr lang="en-US" dirty="0" smtClean="0"/>
              <a:t>Page through large result sets</a:t>
            </a:r>
          </a:p>
          <a:p>
            <a:r>
              <a:rPr lang="en-US" dirty="0" smtClean="0"/>
              <a:t>Follow href values to other module definitions as they are available</a:t>
            </a:r>
          </a:p>
          <a:p>
            <a:endParaRPr lang="en-US" dirty="0" smtClean="0"/>
          </a:p>
          <a:p>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80</a:t>
            </a:fld>
            <a:endParaRPr lang="en-US"/>
          </a:p>
        </p:txBody>
      </p:sp>
    </p:spTree>
    <p:extLst>
      <p:ext uri="{BB962C8B-B14F-4D97-AF65-F5344CB8AC3E}">
        <p14:creationId xmlns:p14="http://schemas.microsoft.com/office/powerpoint/2010/main" val="3745629800"/>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49275"/>
            <a:ext cx="8153400" cy="822325"/>
          </a:xfrm>
        </p:spPr>
        <p:txBody>
          <a:bodyPr/>
          <a:lstStyle/>
          <a:p>
            <a:r>
              <a:rPr lang="en-US" dirty="0"/>
              <a:t>CTS2 REST Client API</a:t>
            </a:r>
            <a:r>
              <a:rPr lang="en-US" dirty="0" smtClean="0"/>
              <a:t/>
            </a:r>
            <a:br>
              <a:rPr lang="en-US" dirty="0" smtClean="0"/>
            </a:br>
            <a:r>
              <a:rPr lang="en-US" sz="2800" dirty="0" smtClean="0">
                <a:solidFill>
                  <a:srgbClr val="FF0000"/>
                </a:solidFill>
              </a:rPr>
              <a:t>Summary of Technical Details</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smtClean="0"/>
              <a:t>Reads on code systems and value set are constructed from the </a:t>
            </a:r>
            <a:r>
              <a:rPr lang="en-US" dirty="0" err="1" smtClean="0"/>
              <a:t>resourceName</a:t>
            </a:r>
            <a:r>
              <a:rPr lang="en-US" dirty="0" smtClean="0"/>
              <a:t> attribute</a:t>
            </a:r>
          </a:p>
          <a:p>
            <a:r>
              <a:rPr lang="en-US" dirty="0" smtClean="0"/>
              <a:t>Reads on entity are constructed from the contents of the the name tag</a:t>
            </a:r>
          </a:p>
          <a:p>
            <a:r>
              <a:rPr lang="en-US" dirty="0" smtClean="0"/>
              <a:t>Default queries (No </a:t>
            </a:r>
            <a:r>
              <a:rPr lang="en-US" dirty="0" err="1" smtClean="0"/>
              <a:t>filtercomponent</a:t>
            </a:r>
            <a:r>
              <a:rPr lang="en-US" dirty="0" smtClean="0"/>
              <a:t> applied) defaults to </a:t>
            </a:r>
            <a:r>
              <a:rPr lang="en-US" dirty="0" err="1" smtClean="0"/>
              <a:t>resourceSynopsis</a:t>
            </a:r>
            <a:r>
              <a:rPr lang="en-US" dirty="0" smtClean="0"/>
              <a:t> where present and designation in entities.</a:t>
            </a:r>
          </a:p>
          <a:p>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81</a:t>
            </a:fld>
            <a:endParaRPr lang="en-US"/>
          </a:p>
        </p:txBody>
      </p:sp>
    </p:spTree>
    <p:extLst>
      <p:ext uri="{BB962C8B-B14F-4D97-AF65-F5344CB8AC3E}">
        <p14:creationId xmlns:p14="http://schemas.microsoft.com/office/powerpoint/2010/main" val="1201921110"/>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505200"/>
            <a:ext cx="7772400" cy="1362075"/>
          </a:xfrm>
        </p:spPr>
        <p:txBody>
          <a:bodyPr/>
          <a:lstStyle/>
          <a:p>
            <a:r>
              <a:rPr lang="en-US" dirty="0" smtClean="0"/>
              <a:t>CTS2 Implementation</a:t>
            </a:r>
            <a:br>
              <a:rPr lang="en-US" dirty="0" smtClean="0"/>
            </a:br>
            <a:endParaRPr lang="en-US" sz="2800" dirty="0">
              <a:solidFill>
                <a:srgbClr val="FF0000"/>
              </a:solidFill>
            </a:endParaRPr>
          </a:p>
        </p:txBody>
      </p:sp>
      <p:sp>
        <p:nvSpPr>
          <p:cNvPr id="4" name="Text Placeholder 3"/>
          <p:cNvSpPr>
            <a:spLocks noGrp="1"/>
          </p:cNvSpPr>
          <p:nvPr>
            <p:ph type="body" idx="1"/>
          </p:nvPr>
        </p:nvSpPr>
        <p:spPr>
          <a:xfrm>
            <a:off x="762000" y="2906713"/>
            <a:ext cx="7732712" cy="1500187"/>
          </a:xfrm>
        </p:spPr>
        <p:txBody>
          <a:bodyPr/>
          <a:lstStyle/>
          <a:p>
            <a:r>
              <a:rPr lang="en-US" sz="2800" b="1" dirty="0" smtClean="0">
                <a:solidFill>
                  <a:srgbClr val="FF0000"/>
                </a:solidFill>
              </a:rPr>
              <a:t>COMMAND LINE AND XSLT TRANSFORMS</a:t>
            </a:r>
            <a:endParaRPr lang="en-US" sz="2800" b="1" dirty="0"/>
          </a:p>
        </p:txBody>
      </p:sp>
      <p:sp>
        <p:nvSpPr>
          <p:cNvPr id="3" name="Slide Number Placeholder 2"/>
          <p:cNvSpPr>
            <a:spLocks noGrp="1"/>
          </p:cNvSpPr>
          <p:nvPr>
            <p:ph type="sldNum" sz="quarter" idx="11"/>
          </p:nvPr>
        </p:nvSpPr>
        <p:spPr/>
        <p:txBody>
          <a:bodyPr/>
          <a:lstStyle/>
          <a:p>
            <a:pPr>
              <a:defRPr/>
            </a:pPr>
            <a:fld id="{0010B7DB-9CAC-B345-9B29-C75B59BEA701}" type="slidenum">
              <a:rPr lang="en-US" smtClean="0"/>
              <a:pPr>
                <a:defRPr/>
              </a:pPr>
              <a:t>82</a:t>
            </a:fld>
            <a:endParaRPr lang="en-US"/>
          </a:p>
        </p:txBody>
      </p:sp>
    </p:spTree>
    <p:extLst>
      <p:ext uri="{BB962C8B-B14F-4D97-AF65-F5344CB8AC3E}">
        <p14:creationId xmlns:p14="http://schemas.microsoft.com/office/powerpoint/2010/main" val="4024878153"/>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49275"/>
            <a:ext cx="8153400" cy="822325"/>
          </a:xfrm>
        </p:spPr>
        <p:txBody>
          <a:bodyPr/>
          <a:lstStyle/>
          <a:p>
            <a:r>
              <a:rPr lang="en-US" dirty="0"/>
              <a:t>CTS2 REST Client</a:t>
            </a:r>
            <a:br>
              <a:rPr lang="en-US" dirty="0"/>
            </a:br>
            <a:r>
              <a:rPr lang="en-US" sz="2800" dirty="0" smtClean="0">
                <a:solidFill>
                  <a:srgbClr val="FF0000"/>
                </a:solidFill>
              </a:rPr>
              <a:t>Command Line</a:t>
            </a:r>
            <a:endParaRPr lang="en-US" sz="2800" dirty="0"/>
          </a:p>
        </p:txBody>
      </p:sp>
      <p:sp>
        <p:nvSpPr>
          <p:cNvPr id="3" name="Content Placeholder 2"/>
          <p:cNvSpPr>
            <a:spLocks noGrp="1"/>
          </p:cNvSpPr>
          <p:nvPr>
            <p:ph idx="1"/>
          </p:nvPr>
        </p:nvSpPr>
        <p:spPr/>
        <p:txBody>
          <a:bodyPr/>
          <a:lstStyle/>
          <a:p>
            <a:pPr marL="0" indent="0">
              <a:buNone/>
            </a:pPr>
            <a:r>
              <a:rPr lang="en-US" dirty="0" smtClean="0"/>
              <a:t>Windows, Linux and Unix can pull in CTS2 XML via command line REST calls.  </a:t>
            </a:r>
            <a:endParaRPr lang="en-US" dirty="0"/>
          </a:p>
          <a:p>
            <a:pPr marL="0" indent="0">
              <a:buNone/>
            </a:pPr>
            <a:r>
              <a:rPr lang="en-US" dirty="0" smtClean="0"/>
              <a:t>On Linux and Unix the curl command can be used to pull xml into a file where an application can process it and serve it up to a user.</a:t>
            </a:r>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83</a:t>
            </a:fld>
            <a:endParaRPr lang="en-US"/>
          </a:p>
        </p:txBody>
      </p:sp>
    </p:spTree>
    <p:extLst>
      <p:ext uri="{BB962C8B-B14F-4D97-AF65-F5344CB8AC3E}">
        <p14:creationId xmlns:p14="http://schemas.microsoft.com/office/powerpoint/2010/main" val="4027305379"/>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49275"/>
            <a:ext cx="8153400" cy="822325"/>
          </a:xfrm>
        </p:spPr>
        <p:txBody>
          <a:bodyPr/>
          <a:lstStyle/>
          <a:p>
            <a:r>
              <a:rPr lang="en-US" dirty="0"/>
              <a:t>CTS2 REST Client</a:t>
            </a:r>
            <a:br>
              <a:rPr lang="en-US" dirty="0"/>
            </a:br>
            <a:r>
              <a:rPr lang="en-US" sz="2800" dirty="0" smtClean="0">
                <a:solidFill>
                  <a:srgbClr val="FF0000"/>
                </a:solidFill>
              </a:rPr>
              <a:t>Command Line</a:t>
            </a:r>
            <a:endParaRPr lang="en-US" sz="2800" dirty="0"/>
          </a:p>
        </p:txBody>
      </p:sp>
      <p:sp>
        <p:nvSpPr>
          <p:cNvPr id="3" name="Content Placeholder 2"/>
          <p:cNvSpPr>
            <a:spLocks noGrp="1"/>
          </p:cNvSpPr>
          <p:nvPr>
            <p:ph idx="1"/>
          </p:nvPr>
        </p:nvSpPr>
        <p:spPr/>
        <p:txBody>
          <a:bodyPr/>
          <a:lstStyle/>
          <a:p>
            <a:r>
              <a:rPr lang="en-US" dirty="0" smtClean="0"/>
              <a:t>For example:</a:t>
            </a:r>
          </a:p>
          <a:p>
            <a:r>
              <a:rPr lang="en-US" dirty="0" smtClean="0"/>
              <a:t>curl </a:t>
            </a:r>
            <a:r>
              <a:rPr lang="en-US" dirty="0">
                <a:hlinkClick r:id="rId2"/>
              </a:rPr>
              <a:t>http://informatics.mayo.edu/cts2/rest/valuesets</a:t>
            </a:r>
            <a:r>
              <a:rPr lang="en-US" dirty="0"/>
              <a:t> &gt; </a:t>
            </a:r>
            <a:r>
              <a:rPr lang="en-US" dirty="0" err="1"/>
              <a:t>valuesets.xml</a:t>
            </a:r>
            <a:endParaRPr lang="en-US" dirty="0"/>
          </a:p>
          <a:p>
            <a:r>
              <a:rPr lang="en-US" dirty="0" smtClean="0"/>
              <a:t>Redirects a CTS2 value set into an xml document where it could be served up on an eXist XML database or processed into a more user friendly file using a XSLT style sheet</a:t>
            </a: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84</a:t>
            </a:fld>
            <a:endParaRPr lang="en-US"/>
          </a:p>
        </p:txBody>
      </p:sp>
    </p:spTree>
    <p:extLst>
      <p:ext uri="{BB962C8B-B14F-4D97-AF65-F5344CB8AC3E}">
        <p14:creationId xmlns:p14="http://schemas.microsoft.com/office/powerpoint/2010/main" val="3279305988"/>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49275"/>
            <a:ext cx="8153400" cy="822325"/>
          </a:xfrm>
        </p:spPr>
        <p:txBody>
          <a:bodyPr/>
          <a:lstStyle/>
          <a:p>
            <a:r>
              <a:rPr lang="en-US" dirty="0"/>
              <a:t>CTS2 REST Client</a:t>
            </a:r>
            <a:br>
              <a:rPr lang="en-US" dirty="0"/>
            </a:br>
            <a:r>
              <a:rPr lang="en-US" sz="2800" dirty="0" smtClean="0">
                <a:solidFill>
                  <a:srgbClr val="FF0000"/>
                </a:solidFill>
              </a:rPr>
              <a:t>Command Line and XSLT</a:t>
            </a:r>
            <a:endParaRPr lang="en-US" sz="2800" dirty="0"/>
          </a:p>
        </p:txBody>
      </p:sp>
      <p:sp>
        <p:nvSpPr>
          <p:cNvPr id="3" name="Content Placeholder 2"/>
          <p:cNvSpPr>
            <a:spLocks noGrp="1"/>
          </p:cNvSpPr>
          <p:nvPr>
            <p:ph idx="1"/>
          </p:nvPr>
        </p:nvSpPr>
        <p:spPr/>
        <p:txBody>
          <a:bodyPr/>
          <a:lstStyle/>
          <a:p>
            <a:pPr marL="0" indent="0">
              <a:buNone/>
            </a:pPr>
            <a:r>
              <a:rPr lang="en-US" dirty="0" smtClean="0"/>
              <a:t>Exercise:</a:t>
            </a:r>
          </a:p>
          <a:p>
            <a:r>
              <a:rPr lang="en-US" dirty="0" smtClean="0"/>
              <a:t>Use curl or a browser to get some CTS2 object in XML from a service</a:t>
            </a:r>
          </a:p>
          <a:p>
            <a:r>
              <a:rPr lang="en-US" dirty="0" smtClean="0"/>
              <a:t>Use an XSLT transform to transform the values into an HTML representation</a:t>
            </a: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85</a:t>
            </a:fld>
            <a:endParaRPr lang="en-US"/>
          </a:p>
        </p:txBody>
      </p:sp>
    </p:spTree>
    <p:extLst>
      <p:ext uri="{BB962C8B-B14F-4D97-AF65-F5344CB8AC3E}">
        <p14:creationId xmlns:p14="http://schemas.microsoft.com/office/powerpoint/2010/main" val="377497541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49275"/>
            <a:ext cx="8153400" cy="822325"/>
          </a:xfrm>
        </p:spPr>
        <p:txBody>
          <a:bodyPr/>
          <a:lstStyle/>
          <a:p>
            <a:r>
              <a:rPr lang="en-US" dirty="0"/>
              <a:t>CTS2 REST Client</a:t>
            </a:r>
            <a:br>
              <a:rPr lang="en-US" dirty="0"/>
            </a:br>
            <a:r>
              <a:rPr lang="en-US" sz="2800" dirty="0" smtClean="0">
                <a:solidFill>
                  <a:srgbClr val="FF0000"/>
                </a:solidFill>
              </a:rPr>
              <a:t>Command Line and XSLT</a:t>
            </a:r>
            <a:endParaRPr lang="en-US" sz="2800" dirty="0"/>
          </a:p>
        </p:txBody>
      </p:sp>
      <p:sp>
        <p:nvSpPr>
          <p:cNvPr id="3" name="Content Placeholder 2"/>
          <p:cNvSpPr>
            <a:spLocks noGrp="1"/>
          </p:cNvSpPr>
          <p:nvPr>
            <p:ph idx="1"/>
          </p:nvPr>
        </p:nvSpPr>
        <p:spPr/>
        <p:txBody>
          <a:bodyPr/>
          <a:lstStyle/>
          <a:p>
            <a:pPr marL="0" indent="0">
              <a:buNone/>
            </a:pPr>
            <a:r>
              <a:rPr lang="en-US" sz="2800" dirty="0" smtClean="0"/>
              <a:t>Using Firefox open the following in tabs:</a:t>
            </a:r>
            <a:endParaRPr lang="en-US" sz="2800" dirty="0" smtClean="0">
              <a:hlinkClick r:id="rId2"/>
            </a:endParaRPr>
          </a:p>
          <a:p>
            <a:r>
              <a:rPr lang="en-US" sz="2800" dirty="0" smtClean="0">
                <a:hlinkClick r:id="rId2"/>
              </a:rPr>
              <a:t>http</a:t>
            </a:r>
            <a:r>
              <a:rPr lang="en-US" sz="2800" dirty="0">
                <a:hlinkClick r:id="rId2"/>
              </a:rPr>
              <a:t>://informatics.mayo.edu/cts2/rest/</a:t>
            </a:r>
            <a:r>
              <a:rPr lang="en-US" sz="2800" dirty="0" smtClean="0">
                <a:hlinkClick r:id="rId2"/>
              </a:rPr>
              <a:t>valuesets</a:t>
            </a:r>
            <a:endParaRPr lang="en-US" sz="2800" dirty="0" smtClean="0"/>
          </a:p>
          <a:p>
            <a:r>
              <a:rPr lang="en-US" sz="2800" dirty="0">
                <a:hlinkClick r:id="rId3"/>
              </a:rPr>
              <a:t>http://markbucayan.appspot.com/xslt/</a:t>
            </a:r>
            <a:r>
              <a:rPr lang="en-US" sz="2800" dirty="0" smtClean="0">
                <a:hlinkClick r:id="rId3"/>
              </a:rPr>
              <a:t>index.html</a:t>
            </a:r>
            <a:endParaRPr lang="en-US" sz="2800" dirty="0" smtClean="0"/>
          </a:p>
          <a:p>
            <a:r>
              <a:rPr lang="en-US" sz="2800" dirty="0" smtClean="0"/>
              <a:t>And the two XSLT files in the example folder</a:t>
            </a:r>
          </a:p>
          <a:p>
            <a:r>
              <a:rPr lang="en-US" sz="2800" dirty="0" smtClean="0"/>
              <a:t>Use </a:t>
            </a:r>
            <a:r>
              <a:rPr lang="en-US" sz="2800" dirty="0"/>
              <a:t>the </a:t>
            </a:r>
            <a:r>
              <a:rPr lang="en-US" sz="2800" dirty="0" smtClean="0"/>
              <a:t>ValueSetCatalogEntryDirectory.xsl to transform the first XML page.  Use the link to click through to an IterableResolvedValueSet and try the second XSL, </a:t>
            </a:r>
            <a:r>
              <a:rPr lang="en-US" sz="2800" dirty="0" err="1" smtClean="0"/>
              <a:t>IterableResVS</a:t>
            </a:r>
            <a:endParaRPr lang="en-US" sz="2800"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86</a:t>
            </a:fld>
            <a:endParaRPr lang="en-US"/>
          </a:p>
        </p:txBody>
      </p:sp>
    </p:spTree>
    <p:extLst>
      <p:ext uri="{BB962C8B-B14F-4D97-AF65-F5344CB8AC3E}">
        <p14:creationId xmlns:p14="http://schemas.microsoft.com/office/powerpoint/2010/main" val="3059196380"/>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429000"/>
            <a:ext cx="7772400" cy="1362075"/>
          </a:xfrm>
        </p:spPr>
        <p:txBody>
          <a:bodyPr/>
          <a:lstStyle/>
          <a:p>
            <a:r>
              <a:rPr lang="en-US" dirty="0" smtClean="0"/>
              <a:t>CTS2 REST Clients</a:t>
            </a:r>
            <a:br>
              <a:rPr lang="en-US" dirty="0" smtClean="0"/>
            </a:br>
            <a:endParaRPr lang="en-US" sz="2800" dirty="0">
              <a:solidFill>
                <a:srgbClr val="FF0000"/>
              </a:solidFill>
            </a:endParaRPr>
          </a:p>
        </p:txBody>
      </p:sp>
      <p:sp>
        <p:nvSpPr>
          <p:cNvPr id="4" name="Text Placeholder 3"/>
          <p:cNvSpPr>
            <a:spLocks noGrp="1"/>
          </p:cNvSpPr>
          <p:nvPr>
            <p:ph type="body" idx="1"/>
          </p:nvPr>
        </p:nvSpPr>
        <p:spPr/>
        <p:txBody>
          <a:bodyPr/>
          <a:lstStyle/>
          <a:p>
            <a:r>
              <a:rPr lang="en-US" sz="2800" b="1" dirty="0" smtClean="0">
                <a:solidFill>
                  <a:srgbClr val="FF0000"/>
                </a:solidFill>
              </a:rPr>
              <a:t>PYTHON AND SCALA</a:t>
            </a:r>
            <a:endParaRPr lang="en-US" sz="2800" b="1" dirty="0"/>
          </a:p>
        </p:txBody>
      </p:sp>
      <p:sp>
        <p:nvSpPr>
          <p:cNvPr id="3" name="Slide Number Placeholder 2"/>
          <p:cNvSpPr>
            <a:spLocks noGrp="1"/>
          </p:cNvSpPr>
          <p:nvPr>
            <p:ph type="sldNum" sz="quarter" idx="11"/>
          </p:nvPr>
        </p:nvSpPr>
        <p:spPr/>
        <p:txBody>
          <a:bodyPr/>
          <a:lstStyle/>
          <a:p>
            <a:pPr>
              <a:defRPr/>
            </a:pPr>
            <a:fld id="{0010B7DB-9CAC-B345-9B29-C75B59BEA701}" type="slidenum">
              <a:rPr lang="en-US" smtClean="0"/>
              <a:pPr>
                <a:defRPr/>
              </a:pPr>
              <a:t>87</a:t>
            </a:fld>
            <a:endParaRPr lang="en-US"/>
          </a:p>
        </p:txBody>
      </p:sp>
    </p:spTree>
    <p:extLst>
      <p:ext uri="{BB962C8B-B14F-4D97-AF65-F5344CB8AC3E}">
        <p14:creationId xmlns:p14="http://schemas.microsoft.com/office/powerpoint/2010/main" val="1458870073"/>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Clients Tutorial</a:t>
            </a:r>
            <a:br>
              <a:rPr lang="en-US" dirty="0" smtClean="0"/>
            </a:br>
            <a:r>
              <a:rPr lang="en-US" sz="2800" dirty="0" smtClean="0">
                <a:solidFill>
                  <a:srgbClr val="FF0000"/>
                </a:solidFill>
              </a:rPr>
              <a:t>Platform Independence</a:t>
            </a:r>
            <a:endParaRPr lang="en-US" sz="2800" dirty="0">
              <a:solidFill>
                <a:srgbClr val="FF0000"/>
              </a:solidFill>
            </a:endParaRPr>
          </a:p>
        </p:txBody>
      </p:sp>
      <p:sp>
        <p:nvSpPr>
          <p:cNvPr id="3" name="Content Placeholder 2"/>
          <p:cNvSpPr>
            <a:spLocks noGrp="1"/>
          </p:cNvSpPr>
          <p:nvPr>
            <p:ph idx="1"/>
          </p:nvPr>
        </p:nvSpPr>
        <p:spPr/>
        <p:txBody>
          <a:bodyPr/>
          <a:lstStyle/>
          <a:p>
            <a:r>
              <a:rPr lang="en-US" sz="2800" dirty="0" smtClean="0"/>
              <a:t>REST means platform independent clients</a:t>
            </a:r>
          </a:p>
          <a:p>
            <a:r>
              <a:rPr lang="en-US" sz="2800" dirty="0" smtClean="0"/>
              <a:t>REST can be consumed by any client that can make http or https connections and parse XML or JSON</a:t>
            </a:r>
          </a:p>
          <a:p>
            <a:r>
              <a:rPr lang="en-US" sz="2800" dirty="0" smtClean="0"/>
              <a:t>Python and </a:t>
            </a:r>
            <a:r>
              <a:rPr lang="en-US" sz="2800" dirty="0" err="1" smtClean="0"/>
              <a:t>Scala</a:t>
            </a:r>
            <a:r>
              <a:rPr lang="en-US" sz="2800" dirty="0" smtClean="0"/>
              <a:t> can both achieve this</a:t>
            </a:r>
          </a:p>
          <a:p>
            <a:r>
              <a:rPr lang="en-US" sz="2800" dirty="0" smtClean="0"/>
              <a:t>In the example folders there is sample code for Python and </a:t>
            </a:r>
            <a:r>
              <a:rPr lang="en-US" sz="2800" dirty="0" err="1" smtClean="0"/>
              <a:t>Scala</a:t>
            </a:r>
            <a:r>
              <a:rPr lang="en-US" sz="2800" dirty="0" smtClean="0"/>
              <a:t> REST consuming clients</a:t>
            </a:r>
          </a:p>
          <a:p>
            <a:pPr lvl="1"/>
            <a:endParaRPr lang="en-US" sz="2800" dirty="0"/>
          </a:p>
          <a:p>
            <a:pPr marL="0" lvl="1" indent="0">
              <a:spcBef>
                <a:spcPts val="1500"/>
              </a:spcBef>
              <a:buClr>
                <a:schemeClr val="tx2"/>
              </a:buClr>
              <a:buNone/>
            </a:pPr>
            <a:r>
              <a:rPr lang="en-US" sz="2800" dirty="0" smtClean="0"/>
              <a:t>Note: </a:t>
            </a:r>
            <a:r>
              <a:rPr lang="en-US" sz="2800" dirty="0"/>
              <a:t>Not an interactive </a:t>
            </a:r>
            <a:r>
              <a:rPr lang="en-US" sz="2800" dirty="0" smtClean="0"/>
              <a:t>demo</a:t>
            </a:r>
            <a:endParaRPr lang="en-US" sz="2800"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88</a:t>
            </a:fld>
            <a:endParaRPr lang="en-US"/>
          </a:p>
        </p:txBody>
      </p:sp>
    </p:spTree>
    <p:extLst>
      <p:ext uri="{BB962C8B-B14F-4D97-AF65-F5344CB8AC3E}">
        <p14:creationId xmlns:p14="http://schemas.microsoft.com/office/powerpoint/2010/main" val="914038872"/>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Clients </a:t>
            </a:r>
            <a:r>
              <a:rPr lang="en-US" dirty="0" smtClean="0"/>
              <a:t/>
            </a:r>
            <a:br>
              <a:rPr lang="en-US" dirty="0" smtClean="0"/>
            </a:br>
            <a:r>
              <a:rPr lang="en-US" sz="2800" dirty="0" smtClean="0">
                <a:solidFill>
                  <a:srgbClr val="FF0000"/>
                </a:solidFill>
              </a:rPr>
              <a:t>Platform Independence: Python</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a:t>Python, a </a:t>
            </a:r>
            <a:r>
              <a:rPr lang="en-US" dirty="0" smtClean="0"/>
              <a:t>C based </a:t>
            </a:r>
            <a:r>
              <a:rPr lang="en-US" dirty="0"/>
              <a:t>scripting </a:t>
            </a:r>
            <a:r>
              <a:rPr lang="en-US" dirty="0" smtClean="0"/>
              <a:t>language, can create a simple REST client in a few lines of code</a:t>
            </a:r>
          </a:p>
          <a:p>
            <a:r>
              <a:rPr lang="en-US" dirty="0" smtClean="0"/>
              <a:t>This example depends on a library not included in the regular Python distribution:</a:t>
            </a:r>
          </a:p>
          <a:p>
            <a:pPr marL="0" indent="0">
              <a:buNone/>
            </a:pPr>
            <a:r>
              <a:rPr lang="en-US" i="1" dirty="0">
                <a:solidFill>
                  <a:schemeClr val="accent4">
                    <a:lumMod val="75000"/>
                  </a:schemeClr>
                </a:solidFill>
                <a:latin typeface="Times"/>
                <a:cs typeface="Times"/>
              </a:rPr>
              <a:t>from </a:t>
            </a:r>
            <a:r>
              <a:rPr lang="en-US" i="1" dirty="0" err="1">
                <a:solidFill>
                  <a:schemeClr val="accent4">
                    <a:lumMod val="75000"/>
                  </a:schemeClr>
                </a:solidFill>
                <a:latin typeface="Times"/>
                <a:cs typeface="Times"/>
              </a:rPr>
              <a:t>restful_lib</a:t>
            </a:r>
            <a:r>
              <a:rPr lang="en-US" i="1" dirty="0">
                <a:solidFill>
                  <a:schemeClr val="accent4">
                    <a:lumMod val="75000"/>
                  </a:schemeClr>
                </a:solidFill>
                <a:latin typeface="Times"/>
                <a:cs typeface="Times"/>
              </a:rPr>
              <a:t> import Connection</a:t>
            </a:r>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89</a:t>
            </a:fld>
            <a:endParaRPr lang="en-US"/>
          </a:p>
        </p:txBody>
      </p:sp>
    </p:spTree>
    <p:extLst>
      <p:ext uri="{BB962C8B-B14F-4D97-AF65-F5344CB8AC3E}">
        <p14:creationId xmlns:p14="http://schemas.microsoft.com/office/powerpoint/2010/main" val="283232938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pPr eaLnBrk="1" hangingPunct="1"/>
            <a:r>
              <a:rPr lang="en-US" dirty="0">
                <a:latin typeface="Arial" charset="0"/>
              </a:rPr>
              <a:t>Modular Specification</a:t>
            </a:r>
            <a:br>
              <a:rPr lang="en-US" dirty="0">
                <a:latin typeface="Arial" charset="0"/>
              </a:rPr>
            </a:br>
            <a:r>
              <a:rPr lang="en-US" sz="2800" dirty="0">
                <a:solidFill>
                  <a:srgbClr val="FF0000"/>
                </a:solidFill>
                <a:latin typeface="Arial" charset="0"/>
              </a:rPr>
              <a:t>Implement / use what you need</a:t>
            </a:r>
          </a:p>
        </p:txBody>
      </p:sp>
      <p:sp>
        <p:nvSpPr>
          <p:cNvPr id="23554" name="Content Placeholder 2"/>
          <p:cNvSpPr>
            <a:spLocks noGrp="1"/>
          </p:cNvSpPr>
          <p:nvPr>
            <p:ph idx="1"/>
          </p:nvPr>
        </p:nvSpPr>
        <p:spPr/>
        <p:txBody>
          <a:bodyPr/>
          <a:lstStyle/>
          <a:p>
            <a:pPr eaLnBrk="1" hangingPunct="1"/>
            <a:r>
              <a:rPr lang="en-US" dirty="0">
                <a:latin typeface="Arial" charset="0"/>
              </a:rPr>
              <a:t>Code System Catalog Entry and Code System Version Catalog Entry</a:t>
            </a:r>
          </a:p>
          <a:p>
            <a:pPr eaLnBrk="1" hangingPunct="1"/>
            <a:r>
              <a:rPr lang="en-US" dirty="0">
                <a:latin typeface="Arial" charset="0"/>
              </a:rPr>
              <a:t>Entity Description and Association</a:t>
            </a:r>
          </a:p>
          <a:p>
            <a:pPr eaLnBrk="1" hangingPunct="1"/>
            <a:r>
              <a:rPr lang="en-US" dirty="0">
                <a:latin typeface="Arial" charset="0"/>
              </a:rPr>
              <a:t>Value </a:t>
            </a:r>
            <a:r>
              <a:rPr lang="en-US" dirty="0" smtClean="0">
                <a:latin typeface="Arial" charset="0"/>
              </a:rPr>
              <a:t>Set Catalog, </a:t>
            </a:r>
            <a:r>
              <a:rPr lang="en-US" dirty="0">
                <a:latin typeface="Arial" charset="0"/>
              </a:rPr>
              <a:t>Value Set Definition and Resolved Value Set</a:t>
            </a:r>
          </a:p>
          <a:p>
            <a:pPr eaLnBrk="1" hangingPunct="1"/>
            <a:r>
              <a:rPr lang="en-US" dirty="0">
                <a:latin typeface="Arial" charset="0"/>
              </a:rPr>
              <a:t>Map Catalog Entry, Map Version </a:t>
            </a:r>
          </a:p>
          <a:p>
            <a:pPr eaLnBrk="1" hangingPunct="1"/>
            <a:r>
              <a:rPr lang="en-US" dirty="0">
                <a:latin typeface="Arial" charset="0"/>
              </a:rPr>
              <a:t>Concept Domain, Concept Domain Binding</a:t>
            </a:r>
          </a:p>
          <a:p>
            <a:pPr eaLnBrk="1" hangingPunct="1"/>
            <a:r>
              <a:rPr lang="en-US" dirty="0" smtClean="0">
                <a:latin typeface="Arial" charset="0"/>
              </a:rPr>
              <a:t>Statement</a:t>
            </a:r>
            <a:endParaRPr lang="en-US" dirty="0">
              <a:latin typeface="Arial" charset="0"/>
            </a:endParaRPr>
          </a:p>
        </p:txBody>
      </p:sp>
      <p:sp>
        <p:nvSpPr>
          <p:cNvPr id="2" name="Slide Number Placeholder 1"/>
          <p:cNvSpPr>
            <a:spLocks noGrp="1"/>
          </p:cNvSpPr>
          <p:nvPr>
            <p:ph type="sldNum" sz="quarter" idx="11"/>
          </p:nvPr>
        </p:nvSpPr>
        <p:spPr/>
        <p:txBody>
          <a:bodyPr/>
          <a:lstStyle/>
          <a:p>
            <a:pPr>
              <a:defRPr/>
            </a:pPr>
            <a:fld id="{46C1AD1C-14FA-124C-BDE5-9A4F7356B2F5}" type="slidenum">
              <a:rPr lang="en-US" smtClean="0"/>
              <a:pPr>
                <a:defRPr/>
              </a:pPr>
              <a:t>9</a:t>
            </a:fld>
            <a:endParaRPr lang="en-US"/>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Clients </a:t>
            </a:r>
            <a:r>
              <a:rPr lang="en-US" dirty="0" smtClean="0"/>
              <a:t/>
            </a:r>
            <a:br>
              <a:rPr lang="en-US" dirty="0" smtClean="0"/>
            </a:br>
            <a:r>
              <a:rPr lang="en-US" sz="2800" dirty="0" smtClean="0">
                <a:solidFill>
                  <a:srgbClr val="FF0000"/>
                </a:solidFill>
              </a:rPr>
              <a:t>Platform Independence: Python</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a:t>Create the connection</a:t>
            </a:r>
            <a:r>
              <a:rPr lang="en-US" dirty="0" smtClean="0"/>
              <a:t>:</a:t>
            </a:r>
          </a:p>
          <a:p>
            <a:endParaRPr lang="en-US" dirty="0"/>
          </a:p>
          <a:p>
            <a:pPr marL="0" indent="0">
              <a:buNone/>
            </a:pPr>
            <a:r>
              <a:rPr lang="en-US" i="1" dirty="0">
                <a:solidFill>
                  <a:schemeClr val="accent4">
                    <a:lumMod val="75000"/>
                  </a:schemeClr>
                </a:solidFill>
                <a:latin typeface="Times"/>
                <a:cs typeface="Times"/>
              </a:rPr>
              <a:t>conn = Connection("http://</a:t>
            </a:r>
            <a:r>
              <a:rPr lang="en-US" i="1" dirty="0" err="1">
                <a:solidFill>
                  <a:schemeClr val="accent4">
                    <a:lumMod val="75000"/>
                  </a:schemeClr>
                </a:solidFill>
                <a:latin typeface="Times"/>
                <a:cs typeface="Times"/>
              </a:rPr>
              <a:t>informatics.mayo.edu</a:t>
            </a:r>
            <a:r>
              <a:rPr lang="en-US" i="1" dirty="0">
                <a:solidFill>
                  <a:schemeClr val="accent4">
                    <a:lumMod val="75000"/>
                  </a:schemeClr>
                </a:solidFill>
                <a:latin typeface="Times"/>
                <a:cs typeface="Times"/>
              </a:rPr>
              <a:t>/cts2/rest")</a:t>
            </a:r>
          </a:p>
          <a:p>
            <a:pPr marL="0" indent="0">
              <a:buNone/>
            </a:pPr>
            <a:r>
              <a:rPr lang="en-US" i="1" dirty="0">
                <a:solidFill>
                  <a:schemeClr val="accent4">
                    <a:lumMod val="75000"/>
                  </a:schemeClr>
                </a:solidFill>
                <a:latin typeface="Times"/>
                <a:cs typeface="Times"/>
              </a:rPr>
              <a:t>reply = </a:t>
            </a:r>
            <a:r>
              <a:rPr lang="en-US" i="1" dirty="0" err="1">
                <a:solidFill>
                  <a:schemeClr val="accent4">
                    <a:lumMod val="75000"/>
                  </a:schemeClr>
                </a:solidFill>
                <a:latin typeface="Times"/>
                <a:cs typeface="Times"/>
              </a:rPr>
              <a:t>conn.request_get</a:t>
            </a:r>
            <a:r>
              <a:rPr lang="en-US" i="1" dirty="0">
                <a:solidFill>
                  <a:schemeClr val="accent4">
                    <a:lumMod val="75000"/>
                  </a:schemeClr>
                </a:solidFill>
                <a:latin typeface="Times"/>
                <a:cs typeface="Times"/>
              </a:rPr>
              <a:t>("/</a:t>
            </a:r>
            <a:r>
              <a:rPr lang="en-US" i="1" dirty="0" err="1">
                <a:solidFill>
                  <a:schemeClr val="accent4">
                    <a:lumMod val="75000"/>
                  </a:schemeClr>
                </a:solidFill>
                <a:latin typeface="Times"/>
                <a:cs typeface="Times"/>
              </a:rPr>
              <a:t>valuesets?format</a:t>
            </a:r>
            <a:r>
              <a:rPr lang="en-US" i="1" dirty="0">
                <a:solidFill>
                  <a:schemeClr val="accent4">
                    <a:lumMod val="75000"/>
                  </a:schemeClr>
                </a:solidFill>
                <a:latin typeface="Times"/>
                <a:cs typeface="Times"/>
              </a:rPr>
              <a:t>=</a:t>
            </a:r>
            <a:r>
              <a:rPr lang="en-US" i="1" dirty="0" err="1">
                <a:solidFill>
                  <a:schemeClr val="accent4">
                    <a:lumMod val="75000"/>
                  </a:schemeClr>
                </a:solidFill>
                <a:latin typeface="Times"/>
                <a:cs typeface="Times"/>
              </a:rPr>
              <a:t>json</a:t>
            </a:r>
            <a:r>
              <a:rPr lang="en-US" i="1" dirty="0">
                <a:solidFill>
                  <a:schemeClr val="accent4">
                    <a:lumMod val="75000"/>
                  </a:schemeClr>
                </a:solidFill>
                <a:latin typeface="Times"/>
                <a:cs typeface="Times"/>
              </a:rPr>
              <a:t>",</a:t>
            </a:r>
          </a:p>
          <a:p>
            <a:pPr marL="0" indent="0">
              <a:buNone/>
            </a:pPr>
            <a:r>
              <a:rPr lang="en-US" i="1" dirty="0">
                <a:solidFill>
                  <a:schemeClr val="accent4">
                    <a:lumMod val="75000"/>
                  </a:schemeClr>
                </a:solidFill>
                <a:latin typeface="Times"/>
                <a:cs typeface="Times"/>
              </a:rPr>
              <a:t>    headers={'</a:t>
            </a:r>
            <a:r>
              <a:rPr lang="en-US" i="1" dirty="0" err="1">
                <a:solidFill>
                  <a:schemeClr val="accent4">
                    <a:lumMod val="75000"/>
                  </a:schemeClr>
                </a:solidFill>
                <a:latin typeface="Times"/>
                <a:cs typeface="Times"/>
              </a:rPr>
              <a:t>Accept':'application</a:t>
            </a:r>
            <a:r>
              <a:rPr lang="en-US" i="1" dirty="0">
                <a:solidFill>
                  <a:schemeClr val="accent4">
                    <a:lumMod val="75000"/>
                  </a:schemeClr>
                </a:solidFill>
                <a:latin typeface="Times"/>
                <a:cs typeface="Times"/>
              </a:rPr>
              <a:t>/</a:t>
            </a:r>
            <a:r>
              <a:rPr lang="en-US" i="1" dirty="0" err="1">
                <a:solidFill>
                  <a:schemeClr val="accent4">
                    <a:lumMod val="75000"/>
                  </a:schemeClr>
                </a:solidFill>
                <a:latin typeface="Times"/>
                <a:cs typeface="Times"/>
              </a:rPr>
              <a:t>json;q</a:t>
            </a:r>
            <a:r>
              <a:rPr lang="en-US" i="1" dirty="0">
                <a:solidFill>
                  <a:schemeClr val="accent4">
                    <a:lumMod val="75000"/>
                  </a:schemeClr>
                </a:solidFill>
                <a:latin typeface="Times"/>
                <a:cs typeface="Times"/>
              </a:rPr>
              <a:t>=1.0'})</a:t>
            </a:r>
          </a:p>
          <a:p>
            <a:pPr marL="0" indent="0">
              <a:buNone/>
            </a:pP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90</a:t>
            </a:fld>
            <a:endParaRPr lang="en-US"/>
          </a:p>
        </p:txBody>
      </p:sp>
    </p:spTree>
    <p:extLst>
      <p:ext uri="{BB962C8B-B14F-4D97-AF65-F5344CB8AC3E}">
        <p14:creationId xmlns:p14="http://schemas.microsoft.com/office/powerpoint/2010/main" val="941281052"/>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Clients  </a:t>
            </a:r>
            <a:r>
              <a:rPr lang="en-US" dirty="0" smtClean="0"/>
              <a:t/>
            </a:r>
            <a:br>
              <a:rPr lang="en-US" dirty="0" smtClean="0"/>
            </a:br>
            <a:r>
              <a:rPr lang="en-US" sz="2800" dirty="0" smtClean="0">
                <a:solidFill>
                  <a:srgbClr val="FF0000"/>
                </a:solidFill>
              </a:rPr>
              <a:t>Platform </a:t>
            </a:r>
            <a:r>
              <a:rPr lang="en-US" sz="2800" dirty="0">
                <a:solidFill>
                  <a:srgbClr val="FF0000"/>
                </a:solidFill>
              </a:rPr>
              <a:t>Independence: Python</a:t>
            </a:r>
          </a:p>
        </p:txBody>
      </p:sp>
      <p:sp>
        <p:nvSpPr>
          <p:cNvPr id="3" name="Content Placeholder 2"/>
          <p:cNvSpPr>
            <a:spLocks noGrp="1"/>
          </p:cNvSpPr>
          <p:nvPr>
            <p:ph idx="1"/>
          </p:nvPr>
        </p:nvSpPr>
        <p:spPr/>
        <p:txBody>
          <a:bodyPr/>
          <a:lstStyle/>
          <a:p>
            <a:pPr marL="0" indent="0">
              <a:buNone/>
            </a:pPr>
            <a:r>
              <a:rPr lang="en-US" dirty="0" smtClean="0"/>
              <a:t>Test the response and print it:</a:t>
            </a:r>
          </a:p>
          <a:p>
            <a:pPr marL="0" indent="0">
              <a:buNone/>
            </a:pPr>
            <a:endParaRPr lang="en-US" dirty="0" smtClean="0"/>
          </a:p>
          <a:p>
            <a:pPr marL="0" indent="0">
              <a:buNone/>
            </a:pPr>
            <a:r>
              <a:rPr lang="en-US" i="1" dirty="0">
                <a:solidFill>
                  <a:srgbClr val="2F7200"/>
                </a:solidFill>
                <a:latin typeface="Times"/>
                <a:cs typeface="Times"/>
              </a:rPr>
              <a:t>if reply['headers']['status'] == '200':</a:t>
            </a:r>
          </a:p>
          <a:p>
            <a:pPr marL="0" indent="0">
              <a:buNone/>
            </a:pPr>
            <a:r>
              <a:rPr lang="en-US" i="1" dirty="0">
                <a:solidFill>
                  <a:srgbClr val="2F7200"/>
                </a:solidFill>
                <a:latin typeface="Times"/>
                <a:cs typeface="Times"/>
              </a:rPr>
              <a:t>    print reply['body']</a:t>
            </a:r>
          </a:p>
          <a:p>
            <a:pPr marL="0" indent="0">
              <a:buNone/>
            </a:pPr>
            <a:r>
              <a:rPr lang="en-US" i="1" dirty="0">
                <a:solidFill>
                  <a:srgbClr val="2F7200"/>
                </a:solidFill>
                <a:latin typeface="Times"/>
                <a:cs typeface="Times"/>
              </a:rPr>
              <a:t>    print </a:t>
            </a:r>
            <a:r>
              <a:rPr lang="en-US" i="1" dirty="0" err="1">
                <a:solidFill>
                  <a:srgbClr val="2F7200"/>
                </a:solidFill>
                <a:latin typeface="Times"/>
                <a:cs typeface="Times"/>
              </a:rPr>
              <a:t>eval</a:t>
            </a:r>
            <a:r>
              <a:rPr lang="en-US" i="1" dirty="0">
                <a:solidFill>
                  <a:srgbClr val="2F7200"/>
                </a:solidFill>
                <a:latin typeface="Times"/>
                <a:cs typeface="Times"/>
              </a:rPr>
              <a:t>(reply['body'])</a:t>
            </a:r>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91</a:t>
            </a:fld>
            <a:endParaRPr lang="en-US"/>
          </a:p>
        </p:txBody>
      </p:sp>
    </p:spTree>
    <p:extLst>
      <p:ext uri="{BB962C8B-B14F-4D97-AF65-F5344CB8AC3E}">
        <p14:creationId xmlns:p14="http://schemas.microsoft.com/office/powerpoint/2010/main" val="224836027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Clients </a:t>
            </a:r>
            <a:r>
              <a:rPr lang="en-US" dirty="0" smtClean="0"/>
              <a:t/>
            </a:r>
            <a:br>
              <a:rPr lang="en-US" dirty="0" smtClean="0"/>
            </a:br>
            <a:r>
              <a:rPr lang="en-US" sz="2800" dirty="0" smtClean="0">
                <a:solidFill>
                  <a:srgbClr val="FF0000"/>
                </a:solidFill>
              </a:rPr>
              <a:t>Platform </a:t>
            </a:r>
            <a:r>
              <a:rPr lang="en-US" sz="2800" dirty="0">
                <a:solidFill>
                  <a:srgbClr val="FF0000"/>
                </a:solidFill>
              </a:rPr>
              <a:t>Independence: Python</a:t>
            </a:r>
          </a:p>
        </p:txBody>
      </p:sp>
      <p:sp>
        <p:nvSpPr>
          <p:cNvPr id="3" name="Content Placeholder 2"/>
          <p:cNvSpPr>
            <a:spLocks noGrp="1"/>
          </p:cNvSpPr>
          <p:nvPr>
            <p:ph idx="1"/>
          </p:nvPr>
        </p:nvSpPr>
        <p:spPr/>
        <p:txBody>
          <a:bodyPr/>
          <a:lstStyle/>
          <a:p>
            <a:pPr marL="0" indent="0">
              <a:buNone/>
            </a:pPr>
            <a:r>
              <a:rPr lang="en-US" dirty="0" smtClean="0"/>
              <a:t>Here is a short, self-contained script that does a search on value sets matching the word “Sequence”:</a:t>
            </a:r>
          </a:p>
          <a:p>
            <a:pPr marL="0" indent="0">
              <a:buNone/>
            </a:pPr>
            <a:endParaRPr lang="en-US" dirty="0"/>
          </a:p>
          <a:p>
            <a:pPr marL="0" indent="0">
              <a:buNone/>
            </a:pPr>
            <a:r>
              <a:rPr lang="en-US" i="1" dirty="0" smtClean="0">
                <a:solidFill>
                  <a:srgbClr val="008000"/>
                </a:solidFill>
                <a:latin typeface="Times"/>
                <a:cs typeface="Times"/>
              </a:rPr>
              <a:t>conn</a:t>
            </a:r>
            <a:r>
              <a:rPr lang="en-US" i="1" dirty="0" smtClean="0">
                <a:solidFill>
                  <a:srgbClr val="2F7200"/>
                </a:solidFill>
                <a:latin typeface="Times"/>
                <a:cs typeface="Times"/>
              </a:rPr>
              <a:t> </a:t>
            </a:r>
            <a:r>
              <a:rPr lang="en-US" i="1" dirty="0">
                <a:solidFill>
                  <a:srgbClr val="2F7200"/>
                </a:solidFill>
                <a:latin typeface="Times"/>
                <a:cs typeface="Times"/>
              </a:rPr>
              <a:t>= Connection("http://</a:t>
            </a:r>
            <a:r>
              <a:rPr lang="en-US" i="1" dirty="0" err="1">
                <a:solidFill>
                  <a:srgbClr val="2F7200"/>
                </a:solidFill>
                <a:latin typeface="Times"/>
                <a:cs typeface="Times"/>
              </a:rPr>
              <a:t>informatics.mayo.edu</a:t>
            </a:r>
            <a:r>
              <a:rPr lang="en-US" i="1" dirty="0">
                <a:solidFill>
                  <a:srgbClr val="2F7200"/>
                </a:solidFill>
                <a:latin typeface="Times"/>
                <a:cs typeface="Times"/>
              </a:rPr>
              <a:t>/cts2/rest")</a:t>
            </a:r>
          </a:p>
          <a:p>
            <a:pPr marL="0" indent="0">
              <a:buNone/>
            </a:pPr>
            <a:r>
              <a:rPr lang="en-US" i="1" dirty="0">
                <a:solidFill>
                  <a:srgbClr val="2F7200"/>
                </a:solidFill>
                <a:latin typeface="Times"/>
                <a:cs typeface="Times"/>
              </a:rPr>
              <a:t>print </a:t>
            </a:r>
            <a:r>
              <a:rPr lang="en-US" i="1" dirty="0" err="1">
                <a:solidFill>
                  <a:srgbClr val="2F7200"/>
                </a:solidFill>
                <a:latin typeface="Times"/>
                <a:cs typeface="Times"/>
              </a:rPr>
              <a:t>conn.request_get</a:t>
            </a:r>
            <a:r>
              <a:rPr lang="en-US" i="1" dirty="0">
                <a:solidFill>
                  <a:srgbClr val="2F7200"/>
                </a:solidFill>
                <a:latin typeface="Times"/>
                <a:cs typeface="Times"/>
              </a:rPr>
              <a:t>("/</a:t>
            </a:r>
            <a:r>
              <a:rPr lang="en-US" i="1" dirty="0" err="1">
                <a:solidFill>
                  <a:srgbClr val="2F7200"/>
                </a:solidFill>
                <a:latin typeface="Times"/>
                <a:cs typeface="Times"/>
              </a:rPr>
              <a:t>valuesets?matchvalue</a:t>
            </a:r>
            <a:r>
              <a:rPr lang="en-US" i="1" dirty="0">
                <a:solidFill>
                  <a:srgbClr val="2F7200"/>
                </a:solidFill>
                <a:latin typeface="Times"/>
                <a:cs typeface="Times"/>
              </a:rPr>
              <a:t>='Sequence'")['body']</a:t>
            </a:r>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92</a:t>
            </a:fld>
            <a:endParaRPr lang="en-US"/>
          </a:p>
        </p:txBody>
      </p:sp>
    </p:spTree>
    <p:extLst>
      <p:ext uri="{BB962C8B-B14F-4D97-AF65-F5344CB8AC3E}">
        <p14:creationId xmlns:p14="http://schemas.microsoft.com/office/powerpoint/2010/main" val="713127810"/>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Clients </a:t>
            </a:r>
            <a:r>
              <a:rPr lang="en-US" dirty="0" smtClean="0"/>
              <a:t/>
            </a:r>
            <a:br>
              <a:rPr lang="en-US" dirty="0" smtClean="0"/>
            </a:br>
            <a:r>
              <a:rPr lang="en-US" sz="2800" dirty="0" smtClean="0">
                <a:solidFill>
                  <a:srgbClr val="FF0000"/>
                </a:solidFill>
              </a:rPr>
              <a:t>Platform </a:t>
            </a:r>
            <a:r>
              <a:rPr lang="en-US" sz="2800" dirty="0">
                <a:solidFill>
                  <a:srgbClr val="FF0000"/>
                </a:solidFill>
              </a:rPr>
              <a:t>Independence: Python</a:t>
            </a:r>
          </a:p>
        </p:txBody>
      </p:sp>
      <p:sp>
        <p:nvSpPr>
          <p:cNvPr id="3" name="Content Placeholder 2"/>
          <p:cNvSpPr>
            <a:spLocks noGrp="1"/>
          </p:cNvSpPr>
          <p:nvPr>
            <p:ph idx="1"/>
          </p:nvPr>
        </p:nvSpPr>
        <p:spPr/>
        <p:txBody>
          <a:bodyPr/>
          <a:lstStyle/>
          <a:p>
            <a:pPr marL="0" indent="0">
              <a:buNone/>
            </a:pPr>
            <a:r>
              <a:rPr lang="en-US" dirty="0" smtClean="0"/>
              <a:t>Using a couple of integrated Python libraries you can also do authentication using https.</a:t>
            </a:r>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(Requires valid username </a:t>
            </a:r>
            <a:r>
              <a:rPr lang="en-US" smtClean="0"/>
              <a:t>and password)</a:t>
            </a:r>
            <a:endParaRPr lang="en-US" dirty="0"/>
          </a:p>
        </p:txBody>
      </p:sp>
      <p:pic>
        <p:nvPicPr>
          <p:cNvPr id="4" name="Picture 3" descr="Screen Shot 2012-12-07 at 9.26.5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048000"/>
            <a:ext cx="8305800" cy="1138547"/>
          </a:xfrm>
          <a:prstGeom prst="rect">
            <a:avLst/>
          </a:prstGeom>
        </p:spPr>
      </p:pic>
      <p:sp>
        <p:nvSpPr>
          <p:cNvPr id="5" name="Slide Number Placeholder 4"/>
          <p:cNvSpPr>
            <a:spLocks noGrp="1"/>
          </p:cNvSpPr>
          <p:nvPr>
            <p:ph type="sldNum" sz="quarter" idx="11"/>
          </p:nvPr>
        </p:nvSpPr>
        <p:spPr/>
        <p:txBody>
          <a:bodyPr/>
          <a:lstStyle/>
          <a:p>
            <a:pPr>
              <a:defRPr/>
            </a:pPr>
            <a:fld id="{46C1AD1C-14FA-124C-BDE5-9A4F7356B2F5}" type="slidenum">
              <a:rPr lang="en-US" smtClean="0"/>
              <a:pPr>
                <a:defRPr/>
              </a:pPr>
              <a:t>93</a:t>
            </a:fld>
            <a:endParaRPr lang="en-US"/>
          </a:p>
        </p:txBody>
      </p:sp>
    </p:spTree>
    <p:extLst>
      <p:ext uri="{BB962C8B-B14F-4D97-AF65-F5344CB8AC3E}">
        <p14:creationId xmlns:p14="http://schemas.microsoft.com/office/powerpoint/2010/main" val="759799588"/>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Clients </a:t>
            </a:r>
            <a:br>
              <a:rPr lang="en-US" dirty="0" smtClean="0"/>
            </a:br>
            <a:r>
              <a:rPr lang="en-US" sz="2800" dirty="0" smtClean="0">
                <a:solidFill>
                  <a:srgbClr val="FF0000"/>
                </a:solidFill>
              </a:rPr>
              <a:t>Platform Independence: </a:t>
            </a:r>
            <a:r>
              <a:rPr lang="en-US" sz="2800" dirty="0" err="1" smtClean="0">
                <a:solidFill>
                  <a:srgbClr val="FF0000"/>
                </a:solidFill>
              </a:rPr>
              <a:t>Scala</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err="1" smtClean="0"/>
              <a:t>Scala</a:t>
            </a:r>
            <a:r>
              <a:rPr lang="en-US" dirty="0" smtClean="0"/>
              <a:t> is a functional programming language that compiles to Java </a:t>
            </a:r>
            <a:r>
              <a:rPr lang="en-US" dirty="0" err="1" smtClean="0"/>
              <a:t>bytecode</a:t>
            </a:r>
            <a:endParaRPr lang="en-US" dirty="0" smtClean="0"/>
          </a:p>
          <a:p>
            <a:r>
              <a:rPr lang="en-US" dirty="0" smtClean="0"/>
              <a:t>As such it can reuse some of the libraries used in Java.</a:t>
            </a:r>
            <a:endParaRPr lang="en-US" dirty="0"/>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94</a:t>
            </a:fld>
            <a:endParaRPr lang="en-US"/>
          </a:p>
        </p:txBody>
      </p:sp>
    </p:spTree>
    <p:extLst>
      <p:ext uri="{BB962C8B-B14F-4D97-AF65-F5344CB8AC3E}">
        <p14:creationId xmlns:p14="http://schemas.microsoft.com/office/powerpoint/2010/main" val="3187270289"/>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Clients  </a:t>
            </a:r>
            <a:r>
              <a:rPr lang="en-US" dirty="0" smtClean="0"/>
              <a:t/>
            </a:r>
            <a:br>
              <a:rPr lang="en-US" dirty="0" smtClean="0"/>
            </a:br>
            <a:r>
              <a:rPr lang="en-US" sz="2800" dirty="0" smtClean="0">
                <a:solidFill>
                  <a:srgbClr val="FF0000"/>
                </a:solidFill>
              </a:rPr>
              <a:t>Platform Independence: </a:t>
            </a:r>
            <a:r>
              <a:rPr lang="en-US" sz="2800" dirty="0" err="1" smtClean="0">
                <a:solidFill>
                  <a:srgbClr val="FF0000"/>
                </a:solidFill>
              </a:rPr>
              <a:t>Scala</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Import Java http and </a:t>
            </a:r>
            <a:r>
              <a:rPr lang="en-US" dirty="0" err="1" smtClean="0"/>
              <a:t>Scala</a:t>
            </a:r>
            <a:r>
              <a:rPr lang="en-US" dirty="0" smtClean="0"/>
              <a:t> input/output libraries:</a:t>
            </a:r>
          </a:p>
          <a:p>
            <a:pPr marL="0" indent="0">
              <a:buNone/>
            </a:pPr>
            <a:r>
              <a:rPr lang="en-US" i="1" dirty="0">
                <a:solidFill>
                  <a:srgbClr val="008000"/>
                </a:solidFill>
                <a:latin typeface="Times"/>
                <a:cs typeface="Times"/>
              </a:rPr>
              <a:t>import </a:t>
            </a:r>
            <a:r>
              <a:rPr lang="en-US" i="1" dirty="0" err="1">
                <a:solidFill>
                  <a:srgbClr val="008000"/>
                </a:solidFill>
                <a:latin typeface="Times"/>
                <a:cs typeface="Times"/>
              </a:rPr>
              <a:t>java.net</a:t>
            </a:r>
            <a:r>
              <a:rPr lang="en-US" i="1" dirty="0">
                <a:solidFill>
                  <a:srgbClr val="008000"/>
                </a:solidFill>
                <a:latin typeface="Times"/>
                <a:cs typeface="Times"/>
              </a:rPr>
              <a:t>.{</a:t>
            </a:r>
            <a:r>
              <a:rPr lang="en-US" i="1" dirty="0" err="1">
                <a:solidFill>
                  <a:srgbClr val="008000"/>
                </a:solidFill>
                <a:latin typeface="Times"/>
                <a:cs typeface="Times"/>
              </a:rPr>
              <a:t>HttpURLConnection</a:t>
            </a:r>
            <a:r>
              <a:rPr lang="en-US" i="1" dirty="0">
                <a:solidFill>
                  <a:srgbClr val="008000"/>
                </a:solidFill>
                <a:latin typeface="Times"/>
                <a:cs typeface="Times"/>
              </a:rPr>
              <a:t>, URL}</a:t>
            </a:r>
          </a:p>
          <a:p>
            <a:pPr marL="0" indent="0">
              <a:buNone/>
            </a:pPr>
            <a:r>
              <a:rPr lang="en-US" i="1" dirty="0">
                <a:solidFill>
                  <a:srgbClr val="008000"/>
                </a:solidFill>
                <a:latin typeface="Times"/>
                <a:cs typeface="Times"/>
              </a:rPr>
              <a:t>import </a:t>
            </a:r>
            <a:r>
              <a:rPr lang="en-US" i="1" dirty="0" err="1" smtClean="0">
                <a:solidFill>
                  <a:srgbClr val="008000"/>
                </a:solidFill>
                <a:latin typeface="Times"/>
                <a:cs typeface="Times"/>
              </a:rPr>
              <a:t>io.Source</a:t>
            </a:r>
            <a:endParaRPr lang="en-US" i="1" dirty="0" smtClean="0">
              <a:solidFill>
                <a:srgbClr val="008000"/>
              </a:solidFill>
              <a:latin typeface="Times"/>
              <a:cs typeface="Times"/>
            </a:endParaRPr>
          </a:p>
          <a:p>
            <a:pPr marL="0" indent="0">
              <a:buNone/>
            </a:pPr>
            <a:r>
              <a:rPr lang="en-US" dirty="0" smtClean="0">
                <a:latin typeface="Arial"/>
                <a:cs typeface="Arial"/>
              </a:rPr>
              <a:t>Create an executable </a:t>
            </a:r>
            <a:r>
              <a:rPr lang="en-US" dirty="0" err="1" smtClean="0">
                <a:latin typeface="Arial"/>
                <a:cs typeface="Arial"/>
              </a:rPr>
              <a:t>Scala</a:t>
            </a:r>
            <a:r>
              <a:rPr lang="en-US" dirty="0" smtClean="0">
                <a:latin typeface="Arial"/>
                <a:cs typeface="Arial"/>
              </a:rPr>
              <a:t> object:</a:t>
            </a:r>
          </a:p>
          <a:p>
            <a:pPr marL="0" indent="0">
              <a:buNone/>
            </a:pPr>
            <a:r>
              <a:rPr lang="en-US" i="1" dirty="0">
                <a:solidFill>
                  <a:srgbClr val="008000"/>
                </a:solidFill>
                <a:latin typeface="Times"/>
                <a:cs typeface="Times"/>
              </a:rPr>
              <a:t>object CTS2RestClient extends App</a:t>
            </a:r>
            <a:r>
              <a:rPr lang="en-US" i="1" dirty="0" smtClean="0">
                <a:solidFill>
                  <a:srgbClr val="008000"/>
                </a:solidFill>
                <a:latin typeface="Times"/>
                <a:cs typeface="Times"/>
              </a:rPr>
              <a:t>{</a:t>
            </a:r>
          </a:p>
          <a:p>
            <a:pPr marL="0" indent="0">
              <a:buNone/>
            </a:pPr>
            <a:r>
              <a:rPr lang="en-US" i="1" dirty="0" smtClean="0">
                <a:solidFill>
                  <a:srgbClr val="008000"/>
                </a:solidFill>
                <a:latin typeface="Times"/>
                <a:cs typeface="Times"/>
              </a:rPr>
              <a:t>}</a:t>
            </a:r>
            <a:endParaRPr lang="en-US" i="1" dirty="0">
              <a:solidFill>
                <a:srgbClr val="008000"/>
              </a:solidFill>
              <a:latin typeface="Times"/>
              <a:cs typeface="Times"/>
            </a:endParaRPr>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95</a:t>
            </a:fld>
            <a:endParaRPr lang="en-US"/>
          </a:p>
        </p:txBody>
      </p:sp>
    </p:spTree>
    <p:extLst>
      <p:ext uri="{BB962C8B-B14F-4D97-AF65-F5344CB8AC3E}">
        <p14:creationId xmlns:p14="http://schemas.microsoft.com/office/powerpoint/2010/main" val="7622331"/>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Clients  </a:t>
            </a:r>
            <a:r>
              <a:rPr lang="en-US" dirty="0" smtClean="0"/>
              <a:t/>
            </a:r>
            <a:br>
              <a:rPr lang="en-US" dirty="0" smtClean="0"/>
            </a:br>
            <a:r>
              <a:rPr lang="en-US" sz="2800" dirty="0" smtClean="0">
                <a:solidFill>
                  <a:srgbClr val="FF0000"/>
                </a:solidFill>
              </a:rPr>
              <a:t>Platform Independence: </a:t>
            </a:r>
            <a:r>
              <a:rPr lang="en-US" sz="2800" dirty="0" err="1" smtClean="0">
                <a:solidFill>
                  <a:srgbClr val="FF0000"/>
                </a:solidFill>
              </a:rPr>
              <a:t>Scala</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Add some code to connect to the service:</a:t>
            </a:r>
          </a:p>
          <a:p>
            <a:pPr marL="0" indent="0">
              <a:buNone/>
            </a:pPr>
            <a:r>
              <a:rPr lang="en-US" dirty="0">
                <a:solidFill>
                  <a:srgbClr val="008000"/>
                </a:solidFill>
                <a:latin typeface="Times"/>
                <a:cs typeface="Times"/>
              </a:rPr>
              <a:t> </a:t>
            </a:r>
            <a:r>
              <a:rPr lang="en-US" i="1" dirty="0" err="1">
                <a:solidFill>
                  <a:srgbClr val="008000"/>
                </a:solidFill>
                <a:latin typeface="Times"/>
                <a:cs typeface="Times"/>
              </a:rPr>
              <a:t>val</a:t>
            </a:r>
            <a:r>
              <a:rPr lang="en-US" i="1" dirty="0">
                <a:solidFill>
                  <a:srgbClr val="008000"/>
                </a:solidFill>
                <a:latin typeface="Times"/>
                <a:cs typeface="Times"/>
              </a:rPr>
              <a:t> connection =</a:t>
            </a:r>
          </a:p>
          <a:p>
            <a:pPr marL="0" indent="0">
              <a:buNone/>
            </a:pPr>
            <a:r>
              <a:rPr lang="en-US" i="1" dirty="0">
                <a:solidFill>
                  <a:srgbClr val="008000"/>
                </a:solidFill>
                <a:latin typeface="Times"/>
                <a:cs typeface="Times"/>
              </a:rPr>
              <a:t>    new URL("http://</a:t>
            </a:r>
            <a:r>
              <a:rPr lang="en-US" i="1" dirty="0" err="1">
                <a:solidFill>
                  <a:srgbClr val="008000"/>
                </a:solidFill>
                <a:latin typeface="Times"/>
                <a:cs typeface="Times"/>
              </a:rPr>
              <a:t>informatics.mayo.edu</a:t>
            </a:r>
            <a:r>
              <a:rPr lang="en-US" i="1" dirty="0">
                <a:solidFill>
                  <a:srgbClr val="008000"/>
                </a:solidFill>
                <a:latin typeface="Times"/>
                <a:cs typeface="Times"/>
              </a:rPr>
              <a:t>/cts2/rest/</a:t>
            </a:r>
            <a:r>
              <a:rPr lang="en-US" i="1" dirty="0" err="1">
                <a:solidFill>
                  <a:srgbClr val="008000"/>
                </a:solidFill>
                <a:latin typeface="Times"/>
                <a:cs typeface="Times"/>
              </a:rPr>
              <a:t>valuesets</a:t>
            </a:r>
            <a:r>
              <a:rPr lang="en-US" i="1" dirty="0">
                <a:solidFill>
                  <a:srgbClr val="008000"/>
                </a:solidFill>
                <a:latin typeface="Times"/>
                <a:cs typeface="Times"/>
              </a:rPr>
              <a:t>").</a:t>
            </a:r>
            <a:r>
              <a:rPr lang="en-US" i="1" dirty="0" err="1">
                <a:solidFill>
                  <a:srgbClr val="008000"/>
                </a:solidFill>
                <a:latin typeface="Times"/>
                <a:cs typeface="Times"/>
              </a:rPr>
              <a:t>openConnection</a:t>
            </a:r>
            <a:r>
              <a:rPr lang="en-US" i="1" dirty="0">
                <a:solidFill>
                  <a:srgbClr val="008000"/>
                </a:solidFill>
                <a:latin typeface="Times"/>
                <a:cs typeface="Times"/>
              </a:rPr>
              <a:t>().</a:t>
            </a:r>
            <a:r>
              <a:rPr lang="en-US" i="1" dirty="0" err="1">
                <a:solidFill>
                  <a:srgbClr val="008000"/>
                </a:solidFill>
                <a:latin typeface="Times"/>
                <a:cs typeface="Times"/>
              </a:rPr>
              <a:t>asInstanceOf</a:t>
            </a:r>
            <a:r>
              <a:rPr lang="en-US" i="1" dirty="0">
                <a:solidFill>
                  <a:srgbClr val="008000"/>
                </a:solidFill>
                <a:latin typeface="Times"/>
                <a:cs typeface="Times"/>
              </a:rPr>
              <a:t>[</a:t>
            </a:r>
            <a:r>
              <a:rPr lang="en-US" i="1" dirty="0" err="1">
                <a:solidFill>
                  <a:srgbClr val="008000"/>
                </a:solidFill>
                <a:latin typeface="Times"/>
                <a:cs typeface="Times"/>
              </a:rPr>
              <a:t>HttpURLConnection</a:t>
            </a:r>
            <a:r>
              <a:rPr lang="en-US" i="1" dirty="0">
                <a:solidFill>
                  <a:srgbClr val="008000"/>
                </a:solidFill>
                <a:latin typeface="Times"/>
                <a:cs typeface="Times"/>
              </a:rPr>
              <a:t>]</a:t>
            </a:r>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96</a:t>
            </a:fld>
            <a:endParaRPr lang="en-US"/>
          </a:p>
        </p:txBody>
      </p:sp>
    </p:spTree>
    <p:extLst>
      <p:ext uri="{BB962C8B-B14F-4D97-AF65-F5344CB8AC3E}">
        <p14:creationId xmlns:p14="http://schemas.microsoft.com/office/powerpoint/2010/main" val="1434756639"/>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Clients  </a:t>
            </a:r>
            <a:br>
              <a:rPr lang="en-US" dirty="0"/>
            </a:br>
            <a:r>
              <a:rPr lang="en-US" sz="2800" dirty="0">
                <a:solidFill>
                  <a:srgbClr val="FF0000"/>
                </a:solidFill>
              </a:rPr>
              <a:t>Platform Independence: </a:t>
            </a:r>
            <a:r>
              <a:rPr lang="en-US" sz="2800" dirty="0" err="1">
                <a:solidFill>
                  <a:srgbClr val="FF0000"/>
                </a:solidFill>
              </a:rPr>
              <a:t>Scala</a:t>
            </a:r>
            <a:endParaRPr lang="en-US" sz="2800" dirty="0"/>
          </a:p>
        </p:txBody>
      </p:sp>
      <p:sp>
        <p:nvSpPr>
          <p:cNvPr id="3" name="Content Placeholder 2"/>
          <p:cNvSpPr>
            <a:spLocks noGrp="1"/>
          </p:cNvSpPr>
          <p:nvPr>
            <p:ph idx="1"/>
          </p:nvPr>
        </p:nvSpPr>
        <p:spPr/>
        <p:txBody>
          <a:bodyPr/>
          <a:lstStyle/>
          <a:p>
            <a:pPr marL="0" indent="0">
              <a:buNone/>
            </a:pPr>
            <a:r>
              <a:rPr lang="en-US" dirty="0" smtClean="0"/>
              <a:t>Get the input Stream:</a:t>
            </a:r>
          </a:p>
          <a:p>
            <a:pPr marL="0" indent="0">
              <a:buNone/>
            </a:pPr>
            <a:r>
              <a:rPr lang="en-US" dirty="0"/>
              <a:t> </a:t>
            </a:r>
            <a:r>
              <a:rPr lang="en-US" i="1" dirty="0" err="1">
                <a:solidFill>
                  <a:srgbClr val="2F7200"/>
                </a:solidFill>
                <a:latin typeface="Times"/>
                <a:cs typeface="Times"/>
              </a:rPr>
              <a:t>val</a:t>
            </a:r>
            <a:r>
              <a:rPr lang="en-US" i="1" dirty="0">
                <a:solidFill>
                  <a:srgbClr val="2F7200"/>
                </a:solidFill>
                <a:latin typeface="Times"/>
                <a:cs typeface="Times"/>
              </a:rPr>
              <a:t> </a:t>
            </a:r>
            <a:r>
              <a:rPr lang="en-US" i="1" dirty="0" err="1">
                <a:solidFill>
                  <a:srgbClr val="2F7200"/>
                </a:solidFill>
                <a:latin typeface="Times"/>
                <a:cs typeface="Times"/>
              </a:rPr>
              <a:t>inputStream</a:t>
            </a:r>
            <a:r>
              <a:rPr lang="en-US" i="1" dirty="0">
                <a:solidFill>
                  <a:srgbClr val="2F7200"/>
                </a:solidFill>
                <a:latin typeface="Times"/>
                <a:cs typeface="Times"/>
              </a:rPr>
              <a:t> = </a:t>
            </a:r>
            <a:r>
              <a:rPr lang="en-US" i="1" dirty="0" err="1">
                <a:solidFill>
                  <a:srgbClr val="2F7200"/>
                </a:solidFill>
                <a:latin typeface="Times"/>
                <a:cs typeface="Times"/>
              </a:rPr>
              <a:t>connection.getInputStream</a:t>
            </a:r>
            <a:endParaRPr lang="en-US" i="1" dirty="0">
              <a:solidFill>
                <a:srgbClr val="2F7200"/>
              </a:solidFill>
              <a:latin typeface="Times"/>
              <a:cs typeface="Times"/>
            </a:endParaRPr>
          </a:p>
          <a:p>
            <a:pPr marL="0" indent="0">
              <a:buNone/>
            </a:pPr>
            <a:r>
              <a:rPr lang="en-US" i="1" dirty="0">
                <a:solidFill>
                  <a:srgbClr val="2F7200"/>
                </a:solidFill>
                <a:latin typeface="Times"/>
                <a:cs typeface="Times"/>
              </a:rPr>
              <a:t>  </a:t>
            </a:r>
            <a:r>
              <a:rPr lang="en-US" i="1" dirty="0" err="1">
                <a:solidFill>
                  <a:srgbClr val="2F7200"/>
                </a:solidFill>
                <a:latin typeface="Times"/>
                <a:cs typeface="Times"/>
              </a:rPr>
              <a:t>val</a:t>
            </a:r>
            <a:r>
              <a:rPr lang="en-US" i="1" dirty="0">
                <a:solidFill>
                  <a:srgbClr val="2F7200"/>
                </a:solidFill>
                <a:latin typeface="Times"/>
                <a:cs typeface="Times"/>
              </a:rPr>
              <a:t> </a:t>
            </a:r>
            <a:r>
              <a:rPr lang="en-US" i="1" dirty="0" err="1">
                <a:solidFill>
                  <a:srgbClr val="2F7200"/>
                </a:solidFill>
                <a:latin typeface="Times"/>
                <a:cs typeface="Times"/>
              </a:rPr>
              <a:t>src</a:t>
            </a:r>
            <a:r>
              <a:rPr lang="en-US" i="1" dirty="0">
                <a:solidFill>
                  <a:srgbClr val="2F7200"/>
                </a:solidFill>
                <a:latin typeface="Times"/>
                <a:cs typeface="Times"/>
              </a:rPr>
              <a:t> = </a:t>
            </a:r>
            <a:r>
              <a:rPr lang="en-US" i="1" dirty="0" err="1">
                <a:solidFill>
                  <a:srgbClr val="2F7200"/>
                </a:solidFill>
                <a:latin typeface="Times"/>
                <a:cs typeface="Times"/>
              </a:rPr>
              <a:t>Source.fromInputStream</a:t>
            </a:r>
            <a:r>
              <a:rPr lang="en-US" i="1" dirty="0">
                <a:solidFill>
                  <a:srgbClr val="2F7200"/>
                </a:solidFill>
                <a:latin typeface="Times"/>
                <a:cs typeface="Times"/>
              </a:rPr>
              <a:t>(</a:t>
            </a:r>
            <a:r>
              <a:rPr lang="en-US" i="1" dirty="0" err="1">
                <a:solidFill>
                  <a:srgbClr val="2F7200"/>
                </a:solidFill>
                <a:latin typeface="Times"/>
                <a:cs typeface="Times"/>
              </a:rPr>
              <a:t>inputStream</a:t>
            </a:r>
            <a:r>
              <a:rPr lang="en-US" i="1" dirty="0" smtClean="0">
                <a:solidFill>
                  <a:srgbClr val="2F7200"/>
                </a:solidFill>
                <a:latin typeface="Times"/>
                <a:cs typeface="Times"/>
              </a:rPr>
              <a:t>)</a:t>
            </a:r>
          </a:p>
          <a:p>
            <a:pPr marL="0" indent="0">
              <a:buNone/>
            </a:pPr>
            <a:r>
              <a:rPr lang="en-US" dirty="0" smtClean="0">
                <a:latin typeface="Arial"/>
                <a:cs typeface="Arial"/>
              </a:rPr>
              <a:t>Print it out:</a:t>
            </a:r>
          </a:p>
          <a:p>
            <a:pPr marL="0" indent="0">
              <a:buNone/>
            </a:pPr>
            <a:r>
              <a:rPr lang="en-US" dirty="0">
                <a:solidFill>
                  <a:srgbClr val="2F7200"/>
                </a:solidFill>
                <a:latin typeface="Times"/>
                <a:cs typeface="Times"/>
              </a:rPr>
              <a:t> </a:t>
            </a:r>
            <a:r>
              <a:rPr lang="en-US" i="1" dirty="0" err="1">
                <a:solidFill>
                  <a:srgbClr val="2F7200"/>
                </a:solidFill>
                <a:latin typeface="Times"/>
                <a:cs typeface="Times"/>
              </a:rPr>
              <a:t>src.getLines</a:t>
            </a:r>
            <a:r>
              <a:rPr lang="en-US" i="1" dirty="0">
                <a:solidFill>
                  <a:srgbClr val="2F7200"/>
                </a:solidFill>
                <a:latin typeface="Times"/>
                <a:cs typeface="Times"/>
              </a:rPr>
              <a:t>().</a:t>
            </a:r>
            <a:r>
              <a:rPr lang="en-US" i="1" dirty="0" err="1">
                <a:solidFill>
                  <a:srgbClr val="2F7200"/>
                </a:solidFill>
                <a:latin typeface="Times"/>
                <a:cs typeface="Times"/>
              </a:rPr>
              <a:t>foreach</a:t>
            </a:r>
            <a:r>
              <a:rPr lang="en-US" i="1" dirty="0">
                <a:solidFill>
                  <a:srgbClr val="2F7200"/>
                </a:solidFill>
                <a:latin typeface="Times"/>
                <a:cs typeface="Times"/>
              </a:rPr>
              <a:t>(</a:t>
            </a:r>
            <a:r>
              <a:rPr lang="en-US" i="1" dirty="0" err="1">
                <a:solidFill>
                  <a:srgbClr val="2F7200"/>
                </a:solidFill>
                <a:latin typeface="Times"/>
                <a:cs typeface="Times"/>
              </a:rPr>
              <a:t>println</a:t>
            </a:r>
            <a:r>
              <a:rPr lang="en-US" i="1" dirty="0">
                <a:solidFill>
                  <a:srgbClr val="2F7200"/>
                </a:solidFill>
                <a:latin typeface="Times"/>
                <a:cs typeface="Times"/>
              </a:rPr>
              <a:t>)</a:t>
            </a:r>
          </a:p>
        </p:txBody>
      </p:sp>
      <p:sp>
        <p:nvSpPr>
          <p:cNvPr id="4" name="Slide Number Placeholder 3"/>
          <p:cNvSpPr>
            <a:spLocks noGrp="1"/>
          </p:cNvSpPr>
          <p:nvPr>
            <p:ph type="sldNum" sz="quarter" idx="11"/>
          </p:nvPr>
        </p:nvSpPr>
        <p:spPr/>
        <p:txBody>
          <a:bodyPr/>
          <a:lstStyle/>
          <a:p>
            <a:pPr>
              <a:defRPr/>
            </a:pPr>
            <a:fld id="{46C1AD1C-14FA-124C-BDE5-9A4F7356B2F5}" type="slidenum">
              <a:rPr lang="en-US" smtClean="0"/>
              <a:pPr>
                <a:defRPr/>
              </a:pPr>
              <a:t>97</a:t>
            </a:fld>
            <a:endParaRPr lang="en-US"/>
          </a:p>
        </p:txBody>
      </p:sp>
    </p:spTree>
    <p:extLst>
      <p:ext uri="{BB962C8B-B14F-4D97-AF65-F5344CB8AC3E}">
        <p14:creationId xmlns:p14="http://schemas.microsoft.com/office/powerpoint/2010/main" val="3635059331"/>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743200"/>
            <a:ext cx="7827264" cy="1371600"/>
          </a:xfrm>
        </p:spPr>
        <p:txBody>
          <a:bodyPr/>
          <a:lstStyle/>
          <a:p>
            <a:r>
              <a:rPr lang="en-US" dirty="0" smtClean="0"/>
              <a:t>CTS2 Client Implementation Building Blocks and Examples</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1"/>
          </p:nvPr>
        </p:nvSpPr>
        <p:spPr/>
        <p:txBody>
          <a:bodyPr/>
          <a:lstStyle/>
          <a:p>
            <a:pPr>
              <a:defRPr/>
            </a:pPr>
            <a:fld id="{0010B7DB-9CAC-B345-9B29-C75B59BEA701}" type="slidenum">
              <a:rPr lang="en-US" smtClean="0"/>
              <a:pPr>
                <a:defRPr/>
              </a:pPr>
              <a:t>98</a:t>
            </a:fld>
            <a:endParaRPr lang="en-US"/>
          </a:p>
        </p:txBody>
      </p:sp>
    </p:spTree>
    <p:extLst>
      <p:ext uri="{BB962C8B-B14F-4D97-AF65-F5344CB8AC3E}">
        <p14:creationId xmlns:p14="http://schemas.microsoft.com/office/powerpoint/2010/main" val="4224534351"/>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743200"/>
            <a:ext cx="7827264" cy="1371600"/>
          </a:xfrm>
        </p:spPr>
        <p:txBody>
          <a:bodyPr/>
          <a:lstStyle/>
          <a:p>
            <a:r>
              <a:rPr lang="en-US" dirty="0" smtClean="0"/>
              <a:t>CTS2 UI Basics</a:t>
            </a:r>
            <a:br>
              <a:rPr lang="en-US" dirty="0" smtClean="0"/>
            </a:b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1"/>
          </p:nvPr>
        </p:nvSpPr>
        <p:spPr/>
        <p:txBody>
          <a:bodyPr/>
          <a:lstStyle/>
          <a:p>
            <a:pPr>
              <a:defRPr/>
            </a:pPr>
            <a:fld id="{0010B7DB-9CAC-B345-9B29-C75B59BEA701}" type="slidenum">
              <a:rPr lang="en-US" smtClean="0"/>
              <a:pPr>
                <a:defRPr/>
              </a:pPr>
              <a:t>99</a:t>
            </a:fld>
            <a:endParaRPr lang="en-US"/>
          </a:p>
        </p:txBody>
      </p:sp>
    </p:spTree>
    <p:extLst>
      <p:ext uri="{BB962C8B-B14F-4D97-AF65-F5344CB8AC3E}">
        <p14:creationId xmlns:p14="http://schemas.microsoft.com/office/powerpoint/2010/main" val="398943886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Refined">
  <a:themeElements>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fontScheme name="Refined">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Refined 1">
        <a:dk1>
          <a:srgbClr val="666633"/>
        </a:dk1>
        <a:lt1>
          <a:srgbClr val="FFFFFF"/>
        </a:lt1>
        <a:dk2>
          <a:srgbClr val="000000"/>
        </a:dk2>
        <a:lt2>
          <a:srgbClr val="FFFFFF"/>
        </a:lt2>
        <a:accent1>
          <a:srgbClr val="666699"/>
        </a:accent1>
        <a:accent2>
          <a:srgbClr val="990000"/>
        </a:accent2>
        <a:accent3>
          <a:srgbClr val="AAAAAA"/>
        </a:accent3>
        <a:accent4>
          <a:srgbClr val="DADADA"/>
        </a:accent4>
        <a:accent5>
          <a:srgbClr val="B8B8CA"/>
        </a:accent5>
        <a:accent6>
          <a:srgbClr val="8A0000"/>
        </a:accent6>
        <a:hlink>
          <a:srgbClr val="999900"/>
        </a:hlink>
        <a:folHlink>
          <a:srgbClr val="FFFFFF"/>
        </a:folHlink>
      </a:clrScheme>
      <a:clrMap bg1="dk2" tx1="lt1" bg2="dk1" tx2="lt2" accent1="accent1" accent2="accent2" accent3="accent3" accent4="accent4" accent5="accent5" accent6="accent6" hlink="hlink" folHlink="folHlink"/>
    </a:extraClrScheme>
    <a:extraClrScheme>
      <a:clrScheme name="Refined 2">
        <a:dk1>
          <a:srgbClr val="4D4D4D"/>
        </a:dk1>
        <a:lt1>
          <a:srgbClr val="FFFFFF"/>
        </a:lt1>
        <a:dk2>
          <a:srgbClr val="4A1102"/>
        </a:dk2>
        <a:lt2>
          <a:srgbClr val="FFFFFF"/>
        </a:lt2>
        <a:accent1>
          <a:srgbClr val="CC3300"/>
        </a:accent1>
        <a:accent2>
          <a:srgbClr val="666699"/>
        </a:accent2>
        <a:accent3>
          <a:srgbClr val="B1AAAA"/>
        </a:accent3>
        <a:accent4>
          <a:srgbClr val="DADADA"/>
        </a:accent4>
        <a:accent5>
          <a:srgbClr val="E2ADAA"/>
        </a:accent5>
        <a:accent6>
          <a:srgbClr val="5C5C8A"/>
        </a:accent6>
        <a:hlink>
          <a:srgbClr val="FF9900"/>
        </a:hlink>
        <a:folHlink>
          <a:srgbClr val="FFFFFF"/>
        </a:folHlink>
      </a:clrScheme>
      <a:clrMap bg1="dk2" tx1="lt1" bg2="dk1" tx2="lt2" accent1="accent1" accent2="accent2" accent3="accent3" accent4="accent4" accent5="accent5" accent6="accent6" hlink="hlink" folHlink="folHlink"/>
    </a:extraClrScheme>
    <a:extraClrScheme>
      <a:clrScheme name="Refined 3">
        <a:dk1>
          <a:srgbClr val="666699"/>
        </a:dk1>
        <a:lt1>
          <a:srgbClr val="FFFFFF"/>
        </a:lt1>
        <a:dk2>
          <a:srgbClr val="400040"/>
        </a:dk2>
        <a:lt2>
          <a:srgbClr val="FFFFFF"/>
        </a:lt2>
        <a:accent1>
          <a:srgbClr val="FFCC00"/>
        </a:accent1>
        <a:accent2>
          <a:srgbClr val="FF3300"/>
        </a:accent2>
        <a:accent3>
          <a:srgbClr val="AFAAAF"/>
        </a:accent3>
        <a:accent4>
          <a:srgbClr val="DADADA"/>
        </a:accent4>
        <a:accent5>
          <a:srgbClr val="FFE2AA"/>
        </a:accent5>
        <a:accent6>
          <a:srgbClr val="E72D00"/>
        </a:accent6>
        <a:hlink>
          <a:srgbClr val="CC9900"/>
        </a:hlink>
        <a:folHlink>
          <a:srgbClr val="CC3300"/>
        </a:folHlink>
      </a:clrScheme>
      <a:clrMap bg1="dk2" tx1="lt1" bg2="dk1" tx2="lt2" accent1="accent1" accent2="accent2" accent3="accent3" accent4="accent4" accent5="accent5" accent6="accent6" hlink="hlink" folHlink="folHlink"/>
    </a:extraClrScheme>
    <a:extraClrScheme>
      <a:clrScheme name="Refined 4">
        <a:dk1>
          <a:srgbClr val="4D4D4D"/>
        </a:dk1>
        <a:lt1>
          <a:srgbClr val="FFFFFF"/>
        </a:lt1>
        <a:dk2>
          <a:srgbClr val="006699"/>
        </a:dk2>
        <a:lt2>
          <a:srgbClr val="CCECFF"/>
        </a:lt2>
        <a:accent1>
          <a:srgbClr val="339966"/>
        </a:accent1>
        <a:accent2>
          <a:srgbClr val="3366FF"/>
        </a:accent2>
        <a:accent3>
          <a:srgbClr val="AAB8CA"/>
        </a:accent3>
        <a:accent4>
          <a:srgbClr val="DADADA"/>
        </a:accent4>
        <a:accent5>
          <a:srgbClr val="ADCAB8"/>
        </a:accent5>
        <a:accent6>
          <a:srgbClr val="2D5CE7"/>
        </a:accent6>
        <a:hlink>
          <a:srgbClr val="33CCFF"/>
        </a:hlink>
        <a:folHlink>
          <a:srgbClr val="FFFFFF"/>
        </a:folHlink>
      </a:clrScheme>
      <a:clrMap bg1="dk2" tx1="lt1" bg2="dk1" tx2="lt2" accent1="accent1" accent2="accent2" accent3="accent3" accent4="accent4" accent5="accent5" accent6="accent6" hlink="hlink" folHlink="folHlink"/>
    </a:extraClrScheme>
    <a:extraClrScheme>
      <a:clrScheme name="Refined 5">
        <a:dk1>
          <a:srgbClr val="000000"/>
        </a:dk1>
        <a:lt1>
          <a:srgbClr val="FFFFFF"/>
        </a:lt1>
        <a:dk2>
          <a:srgbClr val="CC0000"/>
        </a:dk2>
        <a:lt2>
          <a:srgbClr val="666699"/>
        </a:lt2>
        <a:accent1>
          <a:srgbClr val="FF6600"/>
        </a:accent1>
        <a:accent2>
          <a:srgbClr val="FF9933"/>
        </a:accent2>
        <a:accent3>
          <a:srgbClr val="FFFFFF"/>
        </a:accent3>
        <a:accent4>
          <a:srgbClr val="000000"/>
        </a:accent4>
        <a:accent5>
          <a:srgbClr val="FFB8AA"/>
        </a:accent5>
        <a:accent6>
          <a:srgbClr val="E78A2D"/>
        </a:accent6>
        <a:hlink>
          <a:srgbClr val="FFCC00"/>
        </a:hlink>
        <a:folHlink>
          <a:srgbClr val="333399"/>
        </a:folHlink>
      </a:clrScheme>
      <a:clrMap bg1="lt1" tx1="dk1" bg2="lt2" tx2="dk2" accent1="accent1" accent2="accent2" accent3="accent3" accent4="accent4" accent5="accent5" accent6="accent6" hlink="hlink" folHlink="folHlink"/>
    </a:extraClrScheme>
    <a:extraClrScheme>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clrMap bg1="lt1" tx1="dk1" bg2="lt2" tx2="dk2" accent1="accent1" accent2="accent2" accent3="accent3" accent4="accent4" accent5="accent5" accent6="accent6" hlink="hlink" folHlink="folHlink"/>
    </a:extraClrScheme>
    <a:extraClrScheme>
      <a:clrScheme name="Refined 7">
        <a:dk1>
          <a:srgbClr val="000000"/>
        </a:dk1>
        <a:lt1>
          <a:srgbClr val="FFFFFF"/>
        </a:lt1>
        <a:dk2>
          <a:srgbClr val="000066"/>
        </a:dk2>
        <a:lt2>
          <a:srgbClr val="333399"/>
        </a:lt2>
        <a:accent1>
          <a:srgbClr val="3399FF"/>
        </a:accent1>
        <a:accent2>
          <a:srgbClr val="9999FF"/>
        </a:accent2>
        <a:accent3>
          <a:srgbClr val="FFFFFF"/>
        </a:accent3>
        <a:accent4>
          <a:srgbClr val="000000"/>
        </a:accent4>
        <a:accent5>
          <a:srgbClr val="ADCAFF"/>
        </a:accent5>
        <a:accent6>
          <a:srgbClr val="8A8AE7"/>
        </a:accent6>
        <a:hlink>
          <a:srgbClr val="00CCFF"/>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Official HL7 Power Point Template 2011 date and time.potx</Template>
  <TotalTime>18430</TotalTime>
  <Words>7349</Words>
  <Application>Microsoft Macintosh PowerPoint</Application>
  <PresentationFormat>On-screen Show (4:3)</PresentationFormat>
  <Paragraphs>1114</Paragraphs>
  <Slides>176</Slides>
  <Notes>50</Notes>
  <HiddenSlides>1</HiddenSlides>
  <MMClips>0</MMClips>
  <ScaleCrop>false</ScaleCrop>
  <HeadingPairs>
    <vt:vector size="4" baseType="variant">
      <vt:variant>
        <vt:lpstr>Theme</vt:lpstr>
      </vt:variant>
      <vt:variant>
        <vt:i4>1</vt:i4>
      </vt:variant>
      <vt:variant>
        <vt:lpstr>Slide Titles</vt:lpstr>
      </vt:variant>
      <vt:variant>
        <vt:i4>176</vt:i4>
      </vt:variant>
    </vt:vector>
  </HeadingPairs>
  <TitlesOfParts>
    <vt:vector size="177" baseType="lpstr">
      <vt:lpstr>Refined</vt:lpstr>
      <vt:lpstr>CTS2 Development Framework Implementation Technical Overview</vt:lpstr>
      <vt:lpstr>Pre-tutorial House Keeping</vt:lpstr>
      <vt:lpstr>Who is this Tutorial for?</vt:lpstr>
      <vt:lpstr>What do I Need to Know as a Developer</vt:lpstr>
      <vt:lpstr>Overview</vt:lpstr>
      <vt:lpstr>Terminology Services</vt:lpstr>
      <vt:lpstr>Terminology Services</vt:lpstr>
      <vt:lpstr>How to Approach the Specification</vt:lpstr>
      <vt:lpstr>Modular Specification Implement / use what you need</vt:lpstr>
      <vt:lpstr>Modular Functionality Implement / use what you need</vt:lpstr>
      <vt:lpstr>Every Module Has:</vt:lpstr>
      <vt:lpstr>Every Module Also Has</vt:lpstr>
      <vt:lpstr>Combined they provide a set of rules that:</vt:lpstr>
      <vt:lpstr>CTS2 in a nutshell</vt:lpstr>
      <vt:lpstr> CTS2 Implementation PLANNING AN IMPLEMENTATION  </vt:lpstr>
      <vt:lpstr>How do I plan an implementation?</vt:lpstr>
      <vt:lpstr>How do I plan an implementation? CTS2 Service</vt:lpstr>
      <vt:lpstr>How do I plan an implementation? Are You Consuming Terminology Content?</vt:lpstr>
      <vt:lpstr>Ways to Implement</vt:lpstr>
      <vt:lpstr>Tutorial Overview Where to Start</vt:lpstr>
      <vt:lpstr>CTS2 REST Client API</vt:lpstr>
      <vt:lpstr>CTS2 REST Client API</vt:lpstr>
      <vt:lpstr>Interactive Demo: CTS2 REST Client API</vt:lpstr>
      <vt:lpstr>CTS2 Rest Client API</vt:lpstr>
      <vt:lpstr>CTS2 Rest Client API</vt:lpstr>
      <vt:lpstr>CTS2 REST Client API</vt:lpstr>
      <vt:lpstr>CTS2 REST Client API</vt:lpstr>
      <vt:lpstr>CTS2 REST Client API</vt:lpstr>
      <vt:lpstr>CTS2 REST Client API</vt:lpstr>
      <vt:lpstr>CTS2 REST Client API</vt:lpstr>
      <vt:lpstr>CTS2 REST Client API</vt:lpstr>
      <vt:lpstr>CTS2 REST Client API</vt:lpstr>
      <vt:lpstr>CTS2 REST Client API</vt:lpstr>
      <vt:lpstr>CTS2 REST Client API</vt:lpstr>
      <vt:lpstr>CTS2 REST Client API</vt:lpstr>
      <vt:lpstr>CTS2 REST Client API</vt:lpstr>
      <vt:lpstr>CTS2 REST CLIENT API</vt:lpstr>
      <vt:lpstr>CTS2 REST Client API</vt:lpstr>
      <vt:lpstr>CTS2 REST Client API</vt:lpstr>
      <vt:lpstr>CTS2 REST CLIENT API</vt:lpstr>
      <vt:lpstr>CTS2 REST Client API</vt:lpstr>
      <vt:lpstr>CTS2 REST Client API</vt:lpstr>
      <vt:lpstr>PowerPoint Presentation</vt:lpstr>
      <vt:lpstr>CTS2 REST Client API</vt:lpstr>
      <vt:lpstr>CTS2 REST Client API</vt:lpstr>
      <vt:lpstr>PowerPoint Presentation</vt:lpstr>
      <vt:lpstr>CTS2 REST Client API</vt:lpstr>
      <vt:lpstr>CTS2 REST Client API</vt:lpstr>
      <vt:lpstr>CTS2 REST Client API</vt:lpstr>
      <vt:lpstr>PowerPoint Presentation</vt:lpstr>
      <vt:lpstr>CTS2 REST Client API</vt:lpstr>
      <vt:lpstr>PowerPoint Presentation</vt:lpstr>
      <vt:lpstr>CTS2 REST Client API</vt:lpstr>
      <vt:lpstr>CTS2 REST Client API</vt:lpstr>
      <vt:lpstr>CTS2 REST Client API</vt:lpstr>
      <vt:lpstr>CTS2 REST Client API</vt:lpstr>
      <vt:lpstr>CTS2 REST Client API Value Sets</vt:lpstr>
      <vt:lpstr>CTS2 REST Client API Value Sets</vt:lpstr>
      <vt:lpstr>PowerPoint Presentation</vt:lpstr>
      <vt:lpstr>CTS2 REST Client API Value Sets</vt:lpstr>
      <vt:lpstr>CTS2 REST Client API Value Sets</vt:lpstr>
      <vt:lpstr>CTS2 REST Client API Associations</vt:lpstr>
      <vt:lpstr>CTS2 REST Client API Associations</vt:lpstr>
      <vt:lpstr>CTS2 REST Client API Associations</vt:lpstr>
      <vt:lpstr>CTS2 REST Client API Associations</vt:lpstr>
      <vt:lpstr>CTS2 REST Client API Associations</vt:lpstr>
      <vt:lpstr>CTS2 REST Client API Associations</vt:lpstr>
      <vt:lpstr>CTS2 REST Client API Associations</vt:lpstr>
      <vt:lpstr>CTS2 REST Client API Associations</vt:lpstr>
      <vt:lpstr>CTS2 REST Client API Associations</vt:lpstr>
      <vt:lpstr>CTS2 REST Client API Associations</vt:lpstr>
      <vt:lpstr>CTS2 REST Client API Associations</vt:lpstr>
      <vt:lpstr>CTS2 REST Client API Associations</vt:lpstr>
      <vt:lpstr>CTS2 REST Client API Associations</vt:lpstr>
      <vt:lpstr>CTS2 REST Client API Associations</vt:lpstr>
      <vt:lpstr>CTS2 REST Client API Associations</vt:lpstr>
      <vt:lpstr>CTS2 REST Client API Associations</vt:lpstr>
      <vt:lpstr>CTS2 REST Client API Export Format</vt:lpstr>
      <vt:lpstr>CTS2 REST Client API</vt:lpstr>
      <vt:lpstr>CTS2 REST Client API Summary</vt:lpstr>
      <vt:lpstr>CTS2 REST Client API Summary of Technical Details</vt:lpstr>
      <vt:lpstr>CTS2 Implementation </vt:lpstr>
      <vt:lpstr>CTS2 REST Client Command Line</vt:lpstr>
      <vt:lpstr>CTS2 REST Client Command Line</vt:lpstr>
      <vt:lpstr>CTS2 REST Client Command Line and XSLT</vt:lpstr>
      <vt:lpstr>CTS2 REST Client Command Line and XSLT</vt:lpstr>
      <vt:lpstr>CTS2 REST Clients </vt:lpstr>
      <vt:lpstr>REST Clients Tutorial Platform Independence</vt:lpstr>
      <vt:lpstr>REST Clients  Platform Independence: Python</vt:lpstr>
      <vt:lpstr>REST Clients  Platform Independence: Python</vt:lpstr>
      <vt:lpstr>REST Clients   Platform Independence: Python</vt:lpstr>
      <vt:lpstr>REST Clients  Platform Independence: Python</vt:lpstr>
      <vt:lpstr>REST Clients  Platform Independence: Python</vt:lpstr>
      <vt:lpstr>REST Clients  Platform Independence: Scala</vt:lpstr>
      <vt:lpstr>REST Clients   Platform Independence: Scala</vt:lpstr>
      <vt:lpstr>REST Clients   Platform Independence: Scala</vt:lpstr>
      <vt:lpstr>REST Clients   Platform Independence: Scala</vt:lpstr>
      <vt:lpstr>CTS2 Client Implementation Building Blocks and Examples</vt:lpstr>
      <vt:lpstr>CTS2 UI Basics </vt:lpstr>
      <vt:lpstr>CTS2 JavaScript Examples JSFiddle - Overview</vt:lpstr>
      <vt:lpstr>CTS2 JavaScript Examples The Basics</vt:lpstr>
      <vt:lpstr>CTS2 JavaScript Examples The Basics</vt:lpstr>
      <vt:lpstr>CTS2 JavaScript Examples The Basics</vt:lpstr>
      <vt:lpstr>CTS2 JavaScript Examples The Basics – Code Systems</vt:lpstr>
      <vt:lpstr>CTS2 JavaScript Examples The Basics – Value Sets</vt:lpstr>
      <vt:lpstr>CTS2 JavaScript Examples How to build from the Basics</vt:lpstr>
      <vt:lpstr>CTS2 UI Widgets and Application Examples</vt:lpstr>
      <vt:lpstr>CTS2 Implementations Overview</vt:lpstr>
      <vt:lpstr>Displaying CTS2 Content</vt:lpstr>
      <vt:lpstr>CTS2 Enabled UI Widgets Overview</vt:lpstr>
      <vt:lpstr>CTS2 Enabled UI Widgets Demonstration</vt:lpstr>
      <vt:lpstr>UI Widget: Tooltip</vt:lpstr>
      <vt:lpstr>CTS2 Enabled UI Widgets Lab Exercise – Tooltip: Add a new tooltip</vt:lpstr>
      <vt:lpstr>CTS2 Enabled UI Widgets Lab Exercise – Tooltip: Add a new tooltip</vt:lpstr>
      <vt:lpstr>CTS2 Enabled UI Widgets Lab Exercise – Tooltip: Add a new tooltip</vt:lpstr>
      <vt:lpstr>CTS2 Enabled UI Widgets Lab Exercise – Tooltip: Add a row</vt:lpstr>
      <vt:lpstr>CTS2 Enabled UI Widgets Lab Exercise – Tooltip: Add a row</vt:lpstr>
      <vt:lpstr>CTS2 Enabled UI Widgets Lab Exercise – Tooltip: Add a row</vt:lpstr>
      <vt:lpstr>UI Widget: Dropdown</vt:lpstr>
      <vt:lpstr>CTS2 Enabled UI Widgets Lab Exercise – Dropdown: Country of Birth</vt:lpstr>
      <vt:lpstr>CTS2 Enabled UI Widgets Lab Exercise – Dropdown: Country of Birth</vt:lpstr>
      <vt:lpstr>CTS2 Enabled UI Widgets Lab Exercise – Dropdown: Country of Birth</vt:lpstr>
      <vt:lpstr>CTS2 Enabled UI Widgets Lab Exercise – Dropdown: Country of Birth</vt:lpstr>
      <vt:lpstr>CTS2 Web App Implementations </vt:lpstr>
      <vt:lpstr>UIs created for CTS2 Implementations CTS2 Value Set Viewer</vt:lpstr>
      <vt:lpstr>UIs created for CTS2 Implementations CTS2 Value Set Viewer</vt:lpstr>
      <vt:lpstr>UIs created for CTS2 Implementations CTS2 Value Set Viewer</vt:lpstr>
      <vt:lpstr>Web Applications CTS2 Maintenance Editor</vt:lpstr>
      <vt:lpstr>CTS2 Client Implementation Building Blocks and Examples </vt:lpstr>
      <vt:lpstr>UI and Widget Review</vt:lpstr>
      <vt:lpstr>Questions</vt:lpstr>
      <vt:lpstr>CTS2 Java REST Client</vt:lpstr>
      <vt:lpstr>CTS2 REST Client Java</vt:lpstr>
      <vt:lpstr>CTS2 REST Client Java</vt:lpstr>
      <vt:lpstr>CTS2 REST Client Java</vt:lpstr>
      <vt:lpstr>CTS2 REST Client Java</vt:lpstr>
      <vt:lpstr>CTS2 REST Client Java</vt:lpstr>
      <vt:lpstr>CTS2 REST Client Java</vt:lpstr>
      <vt:lpstr>CTS2 REST Client Java</vt:lpstr>
      <vt:lpstr>CTS2 REST Client Java</vt:lpstr>
      <vt:lpstr>CTS2 REST Client Java</vt:lpstr>
      <vt:lpstr>CTS2 REST Client Java</vt:lpstr>
      <vt:lpstr>CTS2 REST Client Java</vt:lpstr>
      <vt:lpstr>CTS2 REST Client Java</vt:lpstr>
      <vt:lpstr>CTS2 REST Client Java</vt:lpstr>
      <vt:lpstr>CTS2 Plugin Tutorial Overview</vt:lpstr>
      <vt:lpstr>CTS2 Development Framework Providing a Toolset</vt:lpstr>
      <vt:lpstr>CTS2 Implementation </vt:lpstr>
      <vt:lpstr>CTS2 Plugins How are Development Framework Plugins Used?</vt:lpstr>
      <vt:lpstr>CTS2 plugins How are Plugins Used?</vt:lpstr>
      <vt:lpstr>CTS2 Development Framework Service Plugin Example Requirements</vt:lpstr>
      <vt:lpstr>CTS2 Development Framework Service Plugin Example Goals for this part of tutorial</vt:lpstr>
      <vt:lpstr>Interactive Demo Service Plugin</vt:lpstr>
      <vt:lpstr>Interactive Demo Service Plugin</vt:lpstr>
      <vt:lpstr>Interactive Demo Service Plugin</vt:lpstr>
      <vt:lpstr>Interactive Demo Service Plugin</vt:lpstr>
      <vt:lpstr>Interactive Demo Service Plugin</vt:lpstr>
      <vt:lpstr>Interactive Demo Service Plugin</vt:lpstr>
      <vt:lpstr>Interactive Demo Service Plugin</vt:lpstr>
      <vt:lpstr>Interactive Demo Service Plugin</vt:lpstr>
      <vt:lpstr>Interactive Demo Service Plugin</vt:lpstr>
      <vt:lpstr>Interactive Demo Service Plugin</vt:lpstr>
      <vt:lpstr>Interactive Demo Service Plugin</vt:lpstr>
      <vt:lpstr>Interactive Demo Service Plugin</vt:lpstr>
      <vt:lpstr>Interactive Demo Service Plugin</vt:lpstr>
      <vt:lpstr>Interactive Demo: Service Plugin Import Plugin to Framework</vt:lpstr>
      <vt:lpstr>Interactive Demo: Service Plugin Import Plugin to Framework</vt:lpstr>
      <vt:lpstr>Interactive Demo: Service Plugin Import Plugin to Framework</vt:lpstr>
      <vt:lpstr>Interactive Demo: Service Plugin Import Plugin to Framework</vt:lpstr>
      <vt:lpstr>Interactive Demo: Service Plugin Import Plugin to Framework</vt:lpstr>
      <vt:lpstr>Interactive Demo Service Plugin</vt:lpstr>
      <vt:lpstr>Interactive Demo Service Plugin</vt:lpstr>
      <vt:lpstr>References</vt:lpstr>
      <vt:lpstr>References</vt:lpstr>
      <vt:lpstr>References</vt:lpstr>
      <vt:lpstr>Questions &amp; Discussion</vt:lpstr>
    </vt:vector>
  </TitlesOfParts>
  <Manager/>
  <Company>Mayo Clinic</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Media Support Services</dc:creator>
  <cp:keywords/>
  <dc:description>v2.11</dc:description>
  <cp:lastModifiedBy>Scott Bauer</cp:lastModifiedBy>
  <cp:revision>686</cp:revision>
  <dcterms:created xsi:type="dcterms:W3CDTF">2011-10-19T16:03:12Z</dcterms:created>
  <dcterms:modified xsi:type="dcterms:W3CDTF">2013-04-12T14:18:06Z</dcterms:modified>
  <cp:category/>
</cp:coreProperties>
</file>